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mic Sans MS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itchFamily="4" charset="0"/>
              </a:defRPr>
            </a:lvl1pPr>
          </a:lstStyle>
          <a:p>
            <a:pPr>
              <a:defRPr/>
            </a:pPr>
            <a:fld id="{A261A52F-4848-874D-A2BB-479ACAA21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itchFamily="4" charset="0"/>
              </a:defRPr>
            </a:lvl1pPr>
          </a:lstStyle>
          <a:p>
            <a:pPr>
              <a:defRPr/>
            </a:pPr>
            <a:fld id="{242FEC81-EEE5-7A4F-A071-11031BF68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pitchFamily="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pitchFamily="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pitchFamily="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D504A-F84F-984B-86F8-B166E97B62D9}" type="slidenum">
              <a:rPr lang="en-US">
                <a:latin typeface="Comic Sans MS" pitchFamily="-112" charset="0"/>
              </a:rPr>
              <a:pPr/>
              <a:t>1</a:t>
            </a:fld>
            <a:endParaRPr lang="en-US">
              <a:latin typeface="Comic Sans MS" pitchFamily="-112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omic Sans MS" pitchFamily="-11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3596C-DD50-6244-98BF-C89AB08BBEE6}" type="slidenum">
              <a:rPr lang="en-US">
                <a:latin typeface="Comic Sans MS" pitchFamily="-112" charset="0"/>
              </a:rPr>
              <a:pPr/>
              <a:t>2</a:t>
            </a:fld>
            <a:endParaRPr lang="en-US">
              <a:latin typeface="Comic Sans MS" pitchFamily="-112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omic Sans MS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381000"/>
            <a:ext cx="5638800" cy="4800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Energy and the Environment-Part 2</a:t>
            </a:r>
            <a:b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</a:b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Sustainability and Energy Efficiency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1034"/>
          <p:cNvGrpSpPr>
            <a:grpSpLocks/>
          </p:cNvGrpSpPr>
          <p:nvPr/>
        </p:nvGrpSpPr>
        <p:grpSpPr bwMode="auto">
          <a:xfrm>
            <a:off x="457200" y="1371600"/>
            <a:ext cx="2335213" cy="5313362"/>
            <a:chOff x="177" y="785"/>
            <a:chExt cx="1471" cy="3347"/>
          </a:xfrm>
        </p:grpSpPr>
        <p:pic>
          <p:nvPicPr>
            <p:cNvPr id="7" name="Picture 1028" descr="Slide4"/>
            <p:cNvPicPr>
              <a:picLocks noChangeAspect="1" noChangeArrowheads="1"/>
            </p:cNvPicPr>
            <p:nvPr/>
          </p:nvPicPr>
          <p:blipFill>
            <a:blip r:embed="rId2"/>
            <a:srcRect l="12546" r="20416"/>
            <a:stretch>
              <a:fillRect/>
            </a:stretch>
          </p:blipFill>
          <p:spPr bwMode="auto">
            <a:xfrm>
              <a:off x="194" y="785"/>
              <a:ext cx="1448" cy="16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" name="Picture 1031" descr="Slide7"/>
            <p:cNvPicPr>
              <a:picLocks noChangeAspect="1" noChangeArrowheads="1"/>
            </p:cNvPicPr>
            <p:nvPr/>
          </p:nvPicPr>
          <p:blipFill>
            <a:blip r:embed="rId3"/>
            <a:srcRect l="15695" r="16203"/>
            <a:stretch>
              <a:fillRect/>
            </a:stretch>
          </p:blipFill>
          <p:spPr bwMode="auto">
            <a:xfrm>
              <a:off x="177" y="2512"/>
              <a:ext cx="1471" cy="16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9" name="Group 1035"/>
          <p:cNvGrpSpPr>
            <a:grpSpLocks/>
          </p:cNvGrpSpPr>
          <p:nvPr/>
        </p:nvGrpSpPr>
        <p:grpSpPr bwMode="auto">
          <a:xfrm>
            <a:off x="3519488" y="1420813"/>
            <a:ext cx="2119312" cy="5313362"/>
            <a:chOff x="1923" y="785"/>
            <a:chExt cx="1335" cy="3347"/>
          </a:xfrm>
        </p:grpSpPr>
        <p:pic>
          <p:nvPicPr>
            <p:cNvPr id="10" name="Picture 1029" descr="Slide5"/>
            <p:cNvPicPr>
              <a:picLocks noChangeAspect="1" noChangeArrowheads="1"/>
            </p:cNvPicPr>
            <p:nvPr/>
          </p:nvPicPr>
          <p:blipFill>
            <a:blip r:embed="rId4"/>
            <a:srcRect l="15695" r="22499"/>
            <a:stretch>
              <a:fillRect/>
            </a:stretch>
          </p:blipFill>
          <p:spPr bwMode="auto">
            <a:xfrm>
              <a:off x="1923" y="785"/>
              <a:ext cx="1335" cy="16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" name="Picture 1032" descr="Slide8"/>
            <p:cNvPicPr>
              <a:picLocks noChangeAspect="1" noChangeArrowheads="1"/>
            </p:cNvPicPr>
            <p:nvPr/>
          </p:nvPicPr>
          <p:blipFill>
            <a:blip r:embed="rId5"/>
            <a:srcRect l="7120" r="16876"/>
            <a:stretch>
              <a:fillRect/>
            </a:stretch>
          </p:blipFill>
          <p:spPr bwMode="auto">
            <a:xfrm>
              <a:off x="1924" y="2512"/>
              <a:ext cx="1324" cy="16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12" name="Group 1036"/>
          <p:cNvGrpSpPr>
            <a:grpSpLocks/>
          </p:cNvGrpSpPr>
          <p:nvPr/>
        </p:nvGrpSpPr>
        <p:grpSpPr bwMode="auto">
          <a:xfrm>
            <a:off x="6280150" y="1420813"/>
            <a:ext cx="2173288" cy="5313362"/>
            <a:chOff x="3791" y="785"/>
            <a:chExt cx="1369" cy="3347"/>
          </a:xfrm>
        </p:grpSpPr>
        <p:pic>
          <p:nvPicPr>
            <p:cNvPr id="13" name="Picture 1030" descr="Slide6"/>
            <p:cNvPicPr>
              <a:picLocks noChangeAspect="1" noChangeArrowheads="1"/>
            </p:cNvPicPr>
            <p:nvPr/>
          </p:nvPicPr>
          <p:blipFill>
            <a:blip r:embed="rId6"/>
            <a:srcRect l="14630" r="21991"/>
            <a:stretch>
              <a:fillRect/>
            </a:stretch>
          </p:blipFill>
          <p:spPr bwMode="auto">
            <a:xfrm>
              <a:off x="3791" y="785"/>
              <a:ext cx="1369" cy="16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4" name="Picture 1033" descr="Slide9"/>
            <p:cNvPicPr>
              <a:picLocks noChangeAspect="1" noChangeArrowheads="1"/>
            </p:cNvPicPr>
            <p:nvPr/>
          </p:nvPicPr>
          <p:blipFill>
            <a:blip r:embed="rId7"/>
            <a:srcRect l="18333" r="18333"/>
            <a:stretch>
              <a:fillRect/>
            </a:stretch>
          </p:blipFill>
          <p:spPr bwMode="auto">
            <a:xfrm>
              <a:off x="3792" y="2512"/>
              <a:ext cx="1368" cy="16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Fuel Cell-Revisited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on hydrogen and produce little pollution.</a:t>
            </a:r>
          </a:p>
          <a:p>
            <a:r>
              <a:rPr lang="en-US" dirty="0" smtClean="0"/>
              <a:t>Combine hydrogen and oxygen to produce electricity and water vapor.</a:t>
            </a:r>
          </a:p>
          <a:p>
            <a:r>
              <a:rPr lang="en-US" dirty="0" smtClean="0"/>
              <a:t>Up to 60% efficiency.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1810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1146175"/>
            <a:ext cx="8964612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Sears Tower (Chicago) uses more energy in a day than a city of 150,000</a:t>
            </a:r>
          </a:p>
          <a:p>
            <a:r>
              <a:rPr lang="en-US" dirty="0" smtClean="0"/>
              <a:t>Atlanta’s Georgia Power Company uses 60% less energy than other buildings its size.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build “Green”?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save energy in buildings by:</a:t>
            </a:r>
          </a:p>
          <a:p>
            <a:pPr lvl="1"/>
            <a:r>
              <a:rPr lang="en-US" dirty="0" smtClean="0"/>
              <a:t>Getting heat from the sun</a:t>
            </a:r>
          </a:p>
          <a:p>
            <a:pPr lvl="1"/>
            <a:r>
              <a:rPr lang="en-US" dirty="0" smtClean="0"/>
              <a:t>Insulating well</a:t>
            </a:r>
          </a:p>
          <a:p>
            <a:pPr lvl="1"/>
            <a:r>
              <a:rPr lang="en-US" dirty="0" smtClean="0"/>
              <a:t>Using plants for shade and wind blockage</a:t>
            </a:r>
            <a:endParaRPr lang="en-US" dirty="0"/>
          </a:p>
        </p:txBody>
      </p:sp>
      <p:pic>
        <p:nvPicPr>
          <p:cNvPr id="4" name="Picture 7" descr="Pastor%20Bob%20puts%20up%20the%20insul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962400"/>
            <a:ext cx="2283851" cy="304482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Super-Insulated Houses:</a:t>
            </a:r>
          </a:p>
          <a:p>
            <a:pPr lvl="1"/>
            <a:r>
              <a:rPr lang="en-US" dirty="0" smtClean="0"/>
              <a:t>Cost 5% more to build</a:t>
            </a:r>
          </a:p>
          <a:p>
            <a:pPr lvl="1"/>
            <a:r>
              <a:rPr lang="en-US" dirty="0" smtClean="0"/>
              <a:t>Can use 90% less energy for heating and cooling.</a:t>
            </a:r>
          </a:p>
          <a:p>
            <a:r>
              <a:rPr lang="en-US" dirty="0" smtClean="0"/>
              <a:t>Green Roofs</a:t>
            </a:r>
          </a:p>
          <a:p>
            <a:r>
              <a:rPr lang="en-US" dirty="0" smtClean="0"/>
              <a:t>Plants or gardens on roofs help insulate from heat in summer and cold in winter.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8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50" y="26988"/>
            <a:ext cx="78359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Energy in Existing Buildings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Energy can be saved in existing buildings by:</a:t>
            </a:r>
          </a:p>
          <a:p>
            <a:pPr>
              <a:buNone/>
            </a:pPr>
            <a:r>
              <a:rPr lang="en-US" dirty="0" smtClean="0"/>
              <a:t>	-Insulating them</a:t>
            </a:r>
          </a:p>
          <a:p>
            <a:pPr>
              <a:buNone/>
            </a:pPr>
            <a:r>
              <a:rPr lang="en-US" dirty="0" smtClean="0"/>
              <a:t>	-Plugging leaks</a:t>
            </a:r>
          </a:p>
          <a:p>
            <a:pPr>
              <a:buNone/>
            </a:pPr>
            <a:r>
              <a:rPr lang="en-US" dirty="0" smtClean="0"/>
              <a:t>	-Using heating, electricity, cooling, appliances, and lighting more efficiently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18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0"/>
            <a:ext cx="896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What is Sustainability?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066800"/>
            <a:ext cx="8229600" cy="495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900" dirty="0" smtClean="0"/>
              <a:t>Sustainability is the avoidance of the depletion of natural resources in order to maintain an ecological balance.</a:t>
            </a:r>
          </a:p>
          <a:p>
            <a:pPr lvl="0"/>
            <a:r>
              <a:rPr lang="en-US" sz="2900" dirty="0" smtClean="0"/>
              <a:t>Sustainable development is meeting the needs of the present without compromising the ability of future generations to meet their own needs.</a:t>
            </a:r>
          </a:p>
          <a:p>
            <a:pPr lvl="0"/>
            <a:r>
              <a:rPr lang="en-US" sz="2900" dirty="0" smtClean="0"/>
              <a:t>Based on three elements: environment, economy, and society.</a:t>
            </a:r>
            <a:endParaRPr lang="en-US" sz="2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866020"/>
            <a:ext cx="1822450" cy="1991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Elements include: </a:t>
            </a:r>
          </a:p>
          <a:p>
            <a:pPr lvl="1"/>
            <a:r>
              <a:rPr lang="en-US" dirty="0"/>
              <a:t>Biodiversity</a:t>
            </a:r>
          </a:p>
          <a:p>
            <a:pPr lvl="1"/>
            <a:r>
              <a:rPr lang="en-US" dirty="0"/>
              <a:t>Materials</a:t>
            </a:r>
          </a:p>
          <a:p>
            <a:pPr lvl="1"/>
            <a:r>
              <a:rPr lang="en-US" dirty="0"/>
              <a:t>Energy</a:t>
            </a:r>
          </a:p>
          <a:p>
            <a:pPr lvl="1"/>
            <a:r>
              <a:rPr lang="en-US" dirty="0"/>
              <a:t>Biophysical interactions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Elements include: </a:t>
            </a:r>
          </a:p>
          <a:p>
            <a:pPr lvl="1"/>
            <a:r>
              <a:rPr lang="en-US" dirty="0" smtClean="0"/>
              <a:t>Money and capital</a:t>
            </a:r>
          </a:p>
          <a:p>
            <a:pPr lvl="1"/>
            <a:r>
              <a:rPr lang="en-US" dirty="0" smtClean="0"/>
              <a:t>Employment</a:t>
            </a:r>
          </a:p>
          <a:p>
            <a:pPr lvl="1"/>
            <a:r>
              <a:rPr lang="en-US" dirty="0" smtClean="0"/>
              <a:t>Technological Growth</a:t>
            </a:r>
          </a:p>
          <a:p>
            <a:pPr lvl="1"/>
            <a:r>
              <a:rPr lang="en-US" dirty="0" smtClean="0"/>
              <a:t>Investment</a:t>
            </a:r>
          </a:p>
          <a:p>
            <a:pPr lvl="1"/>
            <a:r>
              <a:rPr lang="en-US" dirty="0" smtClean="0"/>
              <a:t>Market Forces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Elements include: </a:t>
            </a:r>
          </a:p>
          <a:p>
            <a:pPr lvl="1"/>
            <a:r>
              <a:rPr lang="en-US" dirty="0" smtClean="0"/>
              <a:t>Human diversity</a:t>
            </a:r>
          </a:p>
          <a:p>
            <a:pPr lvl="1"/>
            <a:r>
              <a:rPr lang="en-US" dirty="0" smtClean="0"/>
              <a:t>Equity</a:t>
            </a:r>
          </a:p>
          <a:p>
            <a:pPr lvl="1"/>
            <a:r>
              <a:rPr lang="en-US" dirty="0" smtClean="0"/>
              <a:t>Quality of life</a:t>
            </a:r>
          </a:p>
          <a:p>
            <a:pPr lvl="1"/>
            <a:r>
              <a:rPr lang="en-US" dirty="0" smtClean="0"/>
              <a:t>Institutional structures and organization</a:t>
            </a:r>
          </a:p>
          <a:p>
            <a:pPr lvl="1"/>
            <a:r>
              <a:rPr lang="en-US" dirty="0" smtClean="0"/>
              <a:t>Political structures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Depletion of finite resources</a:t>
            </a:r>
          </a:p>
          <a:p>
            <a:r>
              <a:rPr lang="en-US" dirty="0" smtClean="0"/>
              <a:t>Over-use of renewable resources</a:t>
            </a:r>
          </a:p>
          <a:p>
            <a:r>
              <a:rPr lang="en-US" dirty="0" smtClean="0"/>
              <a:t>Pollution</a:t>
            </a:r>
          </a:p>
          <a:p>
            <a:r>
              <a:rPr lang="en-US" dirty="0" smtClean="0"/>
              <a:t>Inequity</a:t>
            </a:r>
          </a:p>
          <a:p>
            <a:r>
              <a:rPr lang="en-US" dirty="0" smtClean="0"/>
              <a:t>Species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Cyclical material use</a:t>
            </a:r>
          </a:p>
          <a:p>
            <a:r>
              <a:rPr lang="en-US" dirty="0" smtClean="0"/>
              <a:t>Safe, reliable energy</a:t>
            </a:r>
          </a:p>
          <a:p>
            <a:r>
              <a:rPr lang="en-US" dirty="0" smtClean="0"/>
              <a:t>Life-based interests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measure of the useful energy produced compared to the energy converted to low quality-usually heat.</a:t>
            </a:r>
          </a:p>
          <a:p>
            <a:r>
              <a:rPr lang="en-US" dirty="0" smtClean="0"/>
              <a:t>Using energy to do work, not produce heat.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Energy Conservation?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Implementing new technology to do the same work using less energy.</a:t>
            </a:r>
          </a:p>
          <a:p>
            <a:r>
              <a:rPr lang="en-US" dirty="0" smtClean="0"/>
              <a:t>Saves money, reduces pollution and CO2 emissions.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Heating homes more efficiently</a:t>
            </a:r>
          </a:p>
          <a:p>
            <a:pPr lvl="1"/>
            <a:r>
              <a:rPr lang="en-US" dirty="0" smtClean="0"/>
              <a:t>Driving more efficient cars</a:t>
            </a:r>
          </a:p>
          <a:p>
            <a:pPr lvl="1"/>
            <a:r>
              <a:rPr lang="en-US" dirty="0" smtClean="0"/>
              <a:t>Lighting spaces more </a:t>
            </a:r>
            <a:r>
              <a:rPr lang="en-US" dirty="0" err="1" smtClean="0"/>
              <a:t>effeciently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omic_swirly">
  <a:themeElements>
    <a:clrScheme name="atomic_swir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tomic_swirl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tomic_swir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mic_swir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mic_swir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mic_swir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mic_swir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mic_swir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mic_swir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60985</TotalTime>
  <Words>343</Words>
  <Application>Microsoft Office PowerPoint</Application>
  <PresentationFormat>On-screen Show (4:3)</PresentationFormat>
  <Paragraphs>71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ＭＳ Ｐゴシック</vt:lpstr>
      <vt:lpstr>Comic Sans MS</vt:lpstr>
      <vt:lpstr>atomic_swirly</vt:lpstr>
      <vt:lpstr>Energy and the Environment-Part 2 Sustainability and Energy Efficiency</vt:lpstr>
      <vt:lpstr>What is Sustainability?</vt:lpstr>
      <vt:lpstr>Environment</vt:lpstr>
      <vt:lpstr>Economic</vt:lpstr>
      <vt:lpstr>Societal</vt:lpstr>
      <vt:lpstr>Sustainability Problems</vt:lpstr>
      <vt:lpstr>Sustainability Solutions</vt:lpstr>
      <vt:lpstr>Energy Efficiency</vt:lpstr>
      <vt:lpstr>What is Energy Conservation?</vt:lpstr>
      <vt:lpstr>Examples:</vt:lpstr>
      <vt:lpstr>The Fuel Cell-Revisited</vt:lpstr>
      <vt:lpstr>PowerPoint Presentation</vt:lpstr>
      <vt:lpstr>Green Architecture</vt:lpstr>
      <vt:lpstr>How do we build “Green”?</vt:lpstr>
      <vt:lpstr>Examples:</vt:lpstr>
      <vt:lpstr>PowerPoint Presentation</vt:lpstr>
      <vt:lpstr>Saving Energy in Existing Buildings</vt:lpstr>
      <vt:lpstr>PowerPoint Presentation</vt:lpstr>
    </vt:vector>
  </TitlesOfParts>
  <Company>Stuttgart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Extraction</dc:title>
  <dc:creator>cmassengale</dc:creator>
  <cp:lastModifiedBy>Shawn Moore</cp:lastModifiedBy>
  <cp:revision>78</cp:revision>
  <cp:lastPrinted>2018-04-08T21:18:17Z</cp:lastPrinted>
  <dcterms:created xsi:type="dcterms:W3CDTF">2018-05-09T22:38:07Z</dcterms:created>
  <dcterms:modified xsi:type="dcterms:W3CDTF">2018-05-17T18:13:12Z</dcterms:modified>
</cp:coreProperties>
</file>