
<file path=[Content_Types].xml><?xml version="1.0" encoding="utf-8"?>
<Types xmlns="http://schemas.openxmlformats.org/package/2006/content-types">
  <Override PartName="/ppt/slideLayouts/slideLayout4.xml" ContentType="application/vnd.openxmlformats-officedocument.presentationml.slideLayout+xml"/>
  <Default Extension="jpeg" ContentType="image/jpeg"/>
  <Override PartName="/ppt/slideLayouts/slideLayout6.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Default Extension="rels" ContentType="application/vnd.openxmlformats-package.relationship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1.xml" ContentType="application/vnd.openxmlformats-officedocument.presentationml.slideLayout+xml"/>
  <Default Extension="png" ContentType="image/png"/>
  <Override PartName="/ppt/slideLayouts/slideLayout11.xml" ContentType="application/vnd.openxmlformats-officedocument.presentationml.slideLayout+xml"/>
  <Override PartName="/ppt/slideLayouts/slideLayout3.xml" ContentType="application/vnd.openxmlformats-officedocument.presentationml.slideLayout+xml"/>
  <Default Extension="xml" ContentType="application/xml"/>
  <Override PartName="/ppt/slides/slide2.xml" ContentType="application/vnd.openxmlformats-officedocument.presentationml.slide+xml"/>
  <Override PartName="/docProps/app.xml" ContentType="application/vnd.openxmlformats-officedocument.extended-properties+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s/slide4.xml" ContentType="application/vnd.openxmlformats-officedocument.presentationml.slide+xml"/>
  <Override PartName="/ppt/viewProps.xml" ContentType="application/vnd.openxmlformats-officedocument.presentationml.viewProps+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Layouts/slideLayout2.xml" ContentType="application/vnd.openxmlformats-officedocument.presentationml.slideLayout+xml"/>
  <Override PartName="/ppt/presentation.xml" ContentType="application/vnd.openxmlformats-officedocument.presentationml.presentation.main+xml"/>
  <Default Extension="bin" ContentType="application/vnd.openxmlformats-officedocument.presentationml.printerSettings"/>
  <Override PartName="/ppt/slides/slide1.xml" ContentType="application/vnd.openxmlformats-officedocument.presentationml.slide+xml"/>
  <Override PartName="/ppt/presProps.xml" ContentType="application/vnd.openxmlformats-officedocument.presentationml.presProps+xml"/>
  <Override PartName="/ppt/tableStyles.xml" ContentType="application/vnd.openxmlformats-officedocument.presentationml.tableStyles+xml"/>
  <Override PartName="/ppt/theme/theme1.xml" ContentType="application/vnd.openxmlformats-officedocument.theme+xml"/>
  <Override PartName="/ppt/slides/slide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sldIdLst>
    <p:sldId id="256" r:id="rId2"/>
    <p:sldId id="257" r:id="rId3"/>
    <p:sldId id="258" r:id="rId4"/>
    <p:sldId id="259" r:id="rId5"/>
    <p:sldId id="262" r:id="rId6"/>
    <p:sldId id="261" r:id="rId7"/>
    <p:sldId id="260"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p15="http://schemas.microsoft.com/office/powerpoint/2012/main" xmlns:p="http://schemas.openxmlformats.org/presentationml/2006/main" xmlns:r="http://schemas.openxmlformats.org/officeDocument/2006/relationships" xmlns:a="http://schemas.openxmlformats.org/drawingml/2006/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horzBarState="maximized">
    <p:restoredLeft sz="18959" autoAdjust="0"/>
    <p:restoredTop sz="94660"/>
  </p:normalViewPr>
  <p:slideViewPr>
    <p:cSldViewPr snapToGrid="0">
      <p:cViewPr varScale="1">
        <p:scale>
          <a:sx n="97" d="100"/>
          <a:sy n="97" d="100"/>
        </p:scale>
        <p:origin x="-128" y="-55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printerSettings" Target="printerSettings/printerSettings1.bin"/></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9DA7C01-9953-45FA-8383-41EAE8E0445A}" type="datetimeFigureOut">
              <a:rPr lang="en-US" smtClean="0"/>
              <a:pPr/>
              <a:t>12/27/14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654FA4-01D2-4D8C-ADEF-5064560BBB4F}"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93182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DA7C01-9953-45FA-8383-41EAE8E0445A}" type="datetimeFigureOut">
              <a:rPr lang="en-US" smtClean="0"/>
              <a:pPr/>
              <a:t>12/27/14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654FA4-01D2-4D8C-ADEF-5064560BBB4F}"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72013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DA7C01-9953-45FA-8383-41EAE8E0445A}" type="datetimeFigureOut">
              <a:rPr lang="en-US" smtClean="0"/>
              <a:pPr/>
              <a:t>12/27/14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654FA4-01D2-4D8C-ADEF-5064560BBB4F}"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67439825"/>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DA7C01-9953-45FA-8383-41EAE8E0445A}" type="datetimeFigureOut">
              <a:rPr lang="en-US" smtClean="0"/>
              <a:pPr/>
              <a:t>12/27/14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654FA4-01D2-4D8C-ADEF-5064560BBB4F}"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80977403"/>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DA7C01-9953-45FA-8383-41EAE8E0445A}" type="datetimeFigureOut">
              <a:rPr lang="en-US" smtClean="0"/>
              <a:pPr/>
              <a:t>12/27/14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654FA4-01D2-4D8C-ADEF-5064560BBB4F}"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99508397"/>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DA7C01-9953-45FA-8383-41EAE8E0445A}" type="datetimeFigureOut">
              <a:rPr lang="en-US" smtClean="0"/>
              <a:pPr/>
              <a:t>12/27/14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654FA4-01D2-4D8C-ADEF-5064560BBB4F}"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5011178"/>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9DA7C01-9953-45FA-8383-41EAE8E0445A}" type="datetimeFigureOut">
              <a:rPr lang="en-US" smtClean="0"/>
              <a:pPr/>
              <a:t>12/27/14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654FA4-01D2-4D8C-ADEF-5064560BBB4F}"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42583818"/>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9DA7C01-9953-45FA-8383-41EAE8E0445A}" type="datetimeFigureOut">
              <a:rPr lang="en-US" smtClean="0"/>
              <a:pPr/>
              <a:t>12/27/14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654FA4-01D2-4D8C-ADEF-5064560BBB4F}"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12378424"/>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DA7C01-9953-45FA-8383-41EAE8E0445A}" type="datetimeFigureOut">
              <a:rPr lang="en-US" smtClean="0"/>
              <a:pPr/>
              <a:t>12/27/14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654FA4-01D2-4D8C-ADEF-5064560BBB4F}"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68707960"/>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DA7C01-9953-45FA-8383-41EAE8E0445A}" type="datetimeFigureOut">
              <a:rPr lang="en-US" smtClean="0"/>
              <a:pPr/>
              <a:t>12/27/14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654FA4-01D2-4D8C-ADEF-5064560BBB4F}"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31873394"/>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DA7C01-9953-45FA-8383-41EAE8E0445A}" type="datetimeFigureOut">
              <a:rPr lang="en-US" smtClean="0"/>
              <a:pPr/>
              <a:t>12/27/14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654FA4-01D2-4D8C-ADEF-5064560BBB4F}"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3560484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DA7C01-9953-45FA-8383-41EAE8E0445A}" type="datetimeFigureOut">
              <a:rPr lang="en-US" smtClean="0"/>
              <a:pPr/>
              <a:t>12/27/14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654FA4-01D2-4D8C-ADEF-5064560BBB4F}"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910355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1"/>
            <a:ext cx="12192000" cy="9132231"/>
          </a:xfrm>
          <a:prstGeom prst="rect">
            <a:avLst/>
          </a:prstGeom>
        </p:spPr>
      </p:pic>
      <p:sp>
        <p:nvSpPr>
          <p:cNvPr id="2" name="Title 1"/>
          <p:cNvSpPr>
            <a:spLocks noGrp="1"/>
          </p:cNvSpPr>
          <p:nvPr>
            <p:ph type="ctrTitle"/>
          </p:nvPr>
        </p:nvSpPr>
        <p:spPr/>
        <p:txBody>
          <a:bodyPr/>
          <a:lstStyle/>
          <a:p>
            <a:r>
              <a:rPr lang="en-US" dirty="0" smtClean="0">
                <a:solidFill>
                  <a:schemeClr val="bg1"/>
                </a:solidFill>
                <a:latin typeface="Comic Sans MS"/>
                <a:cs typeface="Comic Sans MS"/>
              </a:rPr>
              <a:t>What is Genetics?</a:t>
            </a:r>
            <a:endParaRPr lang="en-US" dirty="0">
              <a:solidFill>
                <a:schemeClr val="bg1"/>
              </a:solidFill>
              <a:latin typeface="Comic Sans MS"/>
              <a:cs typeface="Comic Sans MS"/>
            </a:endParaRPr>
          </a:p>
        </p:txBody>
      </p:sp>
      <p:sp>
        <p:nvSpPr>
          <p:cNvPr id="3" name="Subtitle 2"/>
          <p:cNvSpPr>
            <a:spLocks noGrp="1"/>
          </p:cNvSpPr>
          <p:nvPr>
            <p:ph type="subTitle" idx="1"/>
          </p:nvPr>
        </p:nvSpPr>
        <p:spPr/>
        <p:txBody>
          <a:bodyPr/>
          <a:lstStyle/>
          <a:p>
            <a:r>
              <a:rPr lang="en-US" dirty="0" smtClean="0">
                <a:solidFill>
                  <a:schemeClr val="bg1"/>
                </a:solidFill>
              </a:rPr>
              <a:t>Notes 5-1</a:t>
            </a:r>
            <a:endParaRPr lang="en-US" dirty="0">
              <a:solidFill>
                <a:schemeClr val="bg1"/>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58704007"/>
      </p:ext>
    </p:extLst>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12192000" cy="6850355"/>
          </a:xfrm>
          <a:prstGeom prst="rect">
            <a:avLst/>
          </a:prstGeom>
        </p:spPr>
      </p:pic>
      <p:sp>
        <p:nvSpPr>
          <p:cNvPr id="3" name="Content Placeholder 2"/>
          <p:cNvSpPr>
            <a:spLocks noGrp="1"/>
          </p:cNvSpPr>
          <p:nvPr>
            <p:ph idx="1"/>
          </p:nvPr>
        </p:nvSpPr>
        <p:spPr>
          <a:xfrm>
            <a:off x="838200" y="504497"/>
            <a:ext cx="10515600" cy="5672466"/>
          </a:xfrm>
        </p:spPr>
        <p:txBody>
          <a:bodyPr>
            <a:noAutofit/>
          </a:bodyPr>
          <a:lstStyle/>
          <a:p>
            <a:pPr marL="0" indent="0" algn="ctr">
              <a:buNone/>
            </a:pPr>
            <a:r>
              <a:rPr lang="en-US" sz="8000" dirty="0" smtClean="0">
                <a:solidFill>
                  <a:schemeClr val="bg1"/>
                </a:solidFill>
                <a:latin typeface="Comic Sans MS" panose="030F0702030302020204" pitchFamily="66" charset="0"/>
              </a:rPr>
              <a:t>Genetics is the study of </a:t>
            </a:r>
            <a:r>
              <a:rPr lang="en-US" sz="8000" b="1" dirty="0" smtClean="0">
                <a:solidFill>
                  <a:schemeClr val="bg1"/>
                </a:solidFill>
                <a:latin typeface="Comic Sans MS" panose="030F0702030302020204" pitchFamily="66" charset="0"/>
              </a:rPr>
              <a:t>genes</a:t>
            </a:r>
            <a:r>
              <a:rPr lang="en-US" sz="8000" dirty="0" smtClean="0">
                <a:solidFill>
                  <a:schemeClr val="bg1"/>
                </a:solidFill>
                <a:latin typeface="Comic Sans MS" panose="030F0702030302020204" pitchFamily="66" charset="0"/>
              </a:rPr>
              <a:t>, </a:t>
            </a:r>
            <a:r>
              <a:rPr lang="en-US" sz="8000" b="1" dirty="0" smtClean="0">
                <a:solidFill>
                  <a:schemeClr val="bg1"/>
                </a:solidFill>
                <a:latin typeface="Comic Sans MS" panose="030F0702030302020204" pitchFamily="66" charset="0"/>
              </a:rPr>
              <a:t>heredity</a:t>
            </a:r>
            <a:r>
              <a:rPr lang="en-US" sz="8000" dirty="0" smtClean="0">
                <a:solidFill>
                  <a:schemeClr val="bg1"/>
                </a:solidFill>
                <a:latin typeface="Comic Sans MS" panose="030F0702030302020204" pitchFamily="66" charset="0"/>
              </a:rPr>
              <a:t>, and </a:t>
            </a:r>
            <a:r>
              <a:rPr lang="en-US" sz="8000" b="1" dirty="0" smtClean="0">
                <a:solidFill>
                  <a:schemeClr val="bg1"/>
                </a:solidFill>
                <a:latin typeface="Comic Sans MS" panose="030F0702030302020204" pitchFamily="66" charset="0"/>
              </a:rPr>
              <a:t>variation</a:t>
            </a:r>
            <a:r>
              <a:rPr lang="en-US" sz="8000" dirty="0" smtClean="0">
                <a:solidFill>
                  <a:schemeClr val="bg1"/>
                </a:solidFill>
                <a:latin typeface="Comic Sans MS" panose="030F0702030302020204" pitchFamily="66" charset="0"/>
              </a:rPr>
              <a:t> within an organism. </a:t>
            </a:r>
            <a:endParaRPr lang="en-US" sz="80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72731286"/>
      </p:ext>
    </p:extLst>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1"/>
            <a:ext cx="12192000" cy="6878617"/>
          </a:xfrm>
          <a:prstGeom prst="rect">
            <a:avLst/>
          </a:prstGeom>
        </p:spPr>
      </p:pic>
      <p:sp>
        <p:nvSpPr>
          <p:cNvPr id="3" name="Content Placeholder 2"/>
          <p:cNvSpPr>
            <a:spLocks noGrp="1"/>
          </p:cNvSpPr>
          <p:nvPr>
            <p:ph idx="1"/>
          </p:nvPr>
        </p:nvSpPr>
        <p:spPr>
          <a:xfrm>
            <a:off x="838200" y="551793"/>
            <a:ext cx="10515600" cy="5625170"/>
          </a:xfrm>
        </p:spPr>
        <p:txBody>
          <a:bodyPr>
            <a:normAutofit lnSpcReduction="10000"/>
          </a:bodyPr>
          <a:lstStyle/>
          <a:p>
            <a:pPr marL="0" indent="0" algn="ctr">
              <a:buNone/>
            </a:pPr>
            <a:r>
              <a:rPr lang="en-US" dirty="0" smtClean="0">
                <a:solidFill>
                  <a:schemeClr val="bg1"/>
                </a:solidFill>
                <a:latin typeface="Comic Sans MS" panose="030F0702030302020204" pitchFamily="66" charset="0"/>
              </a:rPr>
              <a:t>Inheritance</a:t>
            </a:r>
            <a:endParaRPr lang="en-US" dirty="0">
              <a:solidFill>
                <a:schemeClr val="bg1"/>
              </a:solidFill>
              <a:latin typeface="Comic Sans MS" panose="030F0702030302020204" pitchFamily="66" charset="0"/>
            </a:endParaRPr>
          </a:p>
          <a:p>
            <a:pPr marL="0" indent="0" algn="ctr">
              <a:buNone/>
            </a:pPr>
            <a:endParaRPr lang="en-US" dirty="0" smtClean="0">
              <a:solidFill>
                <a:schemeClr val="bg1"/>
              </a:solidFill>
              <a:latin typeface="Comic Sans MS" panose="030F0702030302020204" pitchFamily="66" charset="0"/>
            </a:endParaRPr>
          </a:p>
          <a:p>
            <a:pPr marL="0" indent="0" algn="just">
              <a:buNone/>
            </a:pPr>
            <a:r>
              <a:rPr lang="en-US" dirty="0" smtClean="0">
                <a:solidFill>
                  <a:schemeClr val="bg1"/>
                </a:solidFill>
                <a:latin typeface="Comic Sans MS" panose="030F0702030302020204" pitchFamily="66" charset="0"/>
              </a:rPr>
              <a:t>Generally, genes on chromosomes control an organism’s form and function. </a:t>
            </a:r>
            <a:endParaRPr lang="en-US" dirty="0">
              <a:solidFill>
                <a:schemeClr val="bg1"/>
              </a:solidFill>
              <a:latin typeface="Comic Sans MS" panose="030F0702030302020204" pitchFamily="66" charset="0"/>
            </a:endParaRPr>
          </a:p>
          <a:p>
            <a:pPr marL="0" indent="0">
              <a:buNone/>
            </a:pPr>
            <a:endParaRPr lang="en-US" dirty="0" smtClean="0">
              <a:solidFill>
                <a:schemeClr val="bg1"/>
              </a:solidFill>
              <a:latin typeface="Comic Sans MS" panose="030F0702030302020204" pitchFamily="66" charset="0"/>
            </a:endParaRPr>
          </a:p>
          <a:p>
            <a:pPr marL="0" indent="0">
              <a:buNone/>
            </a:pPr>
            <a:r>
              <a:rPr lang="en-US" dirty="0" smtClean="0">
                <a:solidFill>
                  <a:schemeClr val="bg1"/>
                </a:solidFill>
                <a:latin typeface="Comic Sans MS" panose="030F0702030302020204" pitchFamily="66" charset="0"/>
              </a:rPr>
              <a:t>Alleles: different forms of a trait that a gene may have.</a:t>
            </a:r>
          </a:p>
          <a:p>
            <a:pPr marL="0" indent="0">
              <a:buNone/>
            </a:pPr>
            <a:endParaRPr lang="en-US" dirty="0" smtClean="0">
              <a:solidFill>
                <a:schemeClr val="bg1"/>
              </a:solidFill>
              <a:latin typeface="Comic Sans MS" panose="030F0702030302020204" pitchFamily="66" charset="0"/>
            </a:endParaRPr>
          </a:p>
          <a:p>
            <a:pPr marL="0" indent="0">
              <a:buNone/>
            </a:pPr>
            <a:r>
              <a:rPr lang="en-US" dirty="0" smtClean="0">
                <a:solidFill>
                  <a:schemeClr val="bg1"/>
                </a:solidFill>
                <a:latin typeface="Comic Sans MS" panose="030F0702030302020204" pitchFamily="66" charset="0"/>
              </a:rPr>
              <a:t>Heredity: the passing of traits from parent to offspring.</a:t>
            </a:r>
            <a:endParaRPr lang="en-US" dirty="0">
              <a:solidFill>
                <a:schemeClr val="bg1"/>
              </a:solidFill>
              <a:latin typeface="Comic Sans MS" panose="030F0702030302020204" pitchFamily="66" charset="0"/>
            </a:endParaRPr>
          </a:p>
          <a:p>
            <a:pPr marL="0" indent="0">
              <a:buNone/>
            </a:pPr>
            <a:endParaRPr lang="en-US" dirty="0" smtClean="0">
              <a:solidFill>
                <a:schemeClr val="bg1"/>
              </a:solidFill>
              <a:latin typeface="Comic Sans MS" panose="030F0702030302020204" pitchFamily="66" charset="0"/>
            </a:endParaRPr>
          </a:p>
          <a:p>
            <a:pPr marL="0" indent="0">
              <a:buNone/>
            </a:pPr>
            <a:r>
              <a:rPr lang="en-US" dirty="0" smtClean="0">
                <a:solidFill>
                  <a:schemeClr val="bg1"/>
                </a:solidFill>
                <a:latin typeface="Comic Sans MS" panose="030F0702030302020204" pitchFamily="66" charset="0"/>
              </a:rPr>
              <a:t>Variation: </a:t>
            </a:r>
            <a:r>
              <a:rPr lang="en-US" dirty="0">
                <a:solidFill>
                  <a:schemeClr val="bg1"/>
                </a:solidFill>
                <a:latin typeface="Comic Sans MS" panose="030F0702030302020204" pitchFamily="66" charset="0"/>
              </a:rPr>
              <a:t>Genetic variation is brought about by mutation, which is a permanent change in the chemical structure of a gene.</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74570248"/>
      </p:ext>
    </p:extLst>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12192000" cy="6858000"/>
          </a:xfrm>
          <a:prstGeom prst="rect">
            <a:avLst/>
          </a:prstGeom>
        </p:spPr>
      </p:pic>
      <p:sp>
        <p:nvSpPr>
          <p:cNvPr id="3" name="Content Placeholder 2"/>
          <p:cNvSpPr>
            <a:spLocks noGrp="1"/>
          </p:cNvSpPr>
          <p:nvPr>
            <p:ph idx="1"/>
          </p:nvPr>
        </p:nvSpPr>
        <p:spPr>
          <a:xfrm>
            <a:off x="838200" y="441434"/>
            <a:ext cx="10515600" cy="5735529"/>
          </a:xfrm>
        </p:spPr>
        <p:txBody>
          <a:bodyPr>
            <a:normAutofit/>
          </a:bodyPr>
          <a:lstStyle/>
          <a:p>
            <a:pPr marL="0" indent="0" algn="ctr">
              <a:buNone/>
            </a:pPr>
            <a:r>
              <a:rPr lang="en-US" dirty="0" err="1" smtClean="0">
                <a:solidFill>
                  <a:schemeClr val="bg1"/>
                </a:solidFill>
                <a:latin typeface="Comic Sans MS" panose="030F0702030302020204" pitchFamily="66" charset="0"/>
              </a:rPr>
              <a:t>Gregor</a:t>
            </a:r>
            <a:r>
              <a:rPr lang="en-US" dirty="0" smtClean="0">
                <a:solidFill>
                  <a:schemeClr val="bg1"/>
                </a:solidFill>
                <a:latin typeface="Comic Sans MS" panose="030F0702030302020204" pitchFamily="66" charset="0"/>
              </a:rPr>
              <a:t> Mendel</a:t>
            </a:r>
          </a:p>
          <a:p>
            <a:endParaRPr lang="en-US" dirty="0" smtClean="0">
              <a:solidFill>
                <a:schemeClr val="bg1"/>
              </a:solidFill>
              <a:latin typeface="Comic Sans MS" panose="030F0702030302020204" pitchFamily="66" charset="0"/>
            </a:endParaRPr>
          </a:p>
          <a:p>
            <a:pPr marL="0" indent="0">
              <a:buNone/>
            </a:pPr>
            <a:r>
              <a:rPr lang="en-US" dirty="0" err="1" smtClean="0">
                <a:solidFill>
                  <a:schemeClr val="bg1"/>
                </a:solidFill>
                <a:latin typeface="Comic Sans MS" panose="030F0702030302020204" pitchFamily="66" charset="0"/>
              </a:rPr>
              <a:t>Gregor</a:t>
            </a:r>
            <a:r>
              <a:rPr lang="en-US" dirty="0" smtClean="0">
                <a:solidFill>
                  <a:schemeClr val="bg1"/>
                </a:solidFill>
                <a:latin typeface="Comic Sans MS" panose="030F0702030302020204" pitchFamily="66" charset="0"/>
              </a:rPr>
              <a:t> Mendel was an Austrian monk who studied mathematics and science, but became a gardener in a monastery.</a:t>
            </a:r>
          </a:p>
          <a:p>
            <a:endParaRPr lang="en-US" dirty="0" smtClean="0">
              <a:solidFill>
                <a:schemeClr val="bg1"/>
              </a:solidFill>
              <a:latin typeface="Comic Sans MS" panose="030F0702030302020204" pitchFamily="66" charset="0"/>
            </a:endParaRPr>
          </a:p>
          <a:p>
            <a:pPr marL="0" indent="0">
              <a:buNone/>
            </a:pPr>
            <a:r>
              <a:rPr lang="en-US" dirty="0" smtClean="0">
                <a:solidFill>
                  <a:schemeClr val="bg1"/>
                </a:solidFill>
                <a:latin typeface="Comic Sans MS" panose="030F0702030302020204" pitchFamily="66" charset="0"/>
              </a:rPr>
              <a:t>Referred to as the “father of modern genetics”.</a:t>
            </a:r>
          </a:p>
          <a:p>
            <a:endParaRPr lang="en-US" dirty="0" smtClean="0">
              <a:solidFill>
                <a:schemeClr val="bg1"/>
              </a:solidFill>
              <a:latin typeface="Comic Sans MS" panose="030F0702030302020204" pitchFamily="66" charset="0"/>
            </a:endParaRPr>
          </a:p>
          <a:p>
            <a:pPr marL="0" indent="0">
              <a:buNone/>
            </a:pPr>
            <a:r>
              <a:rPr lang="en-US" dirty="0" smtClean="0">
                <a:solidFill>
                  <a:schemeClr val="bg1"/>
                </a:solidFill>
                <a:latin typeface="Comic Sans MS" panose="030F0702030302020204" pitchFamily="66" charset="0"/>
              </a:rPr>
              <a:t>Mendel was the first to trace one trait through several generations. He was also the first to use mathematical probability to explain heredity, by tracing the link between the color of a pea flower and the color of its seed</a:t>
            </a:r>
            <a:r>
              <a:rPr lang="en-US" dirty="0" smtClean="0">
                <a:latin typeface="Comic Sans MS" panose="030F0702030302020204" pitchFamily="66" charset="0"/>
              </a:rPr>
              <a:t>.</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0588629"/>
      </p:ext>
    </p:extLst>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
        <p:nvSpPr>
          <p:cNvPr id="3" name="Content Placeholder 2"/>
          <p:cNvSpPr>
            <a:spLocks noGrp="1"/>
          </p:cNvSpPr>
          <p:nvPr>
            <p:ph idx="1"/>
          </p:nvPr>
        </p:nvSpPr>
        <p:spPr>
          <a:xfrm>
            <a:off x="838200" y="551793"/>
            <a:ext cx="10515600" cy="5625170"/>
          </a:xfrm>
        </p:spPr>
        <p:txBody>
          <a:bodyPr>
            <a:normAutofit/>
          </a:bodyPr>
          <a:lstStyle/>
          <a:p>
            <a:pPr marL="0" indent="0" algn="ctr">
              <a:buNone/>
            </a:pPr>
            <a:r>
              <a:rPr lang="en-US" dirty="0" smtClean="0">
                <a:solidFill>
                  <a:schemeClr val="bg1"/>
                </a:solidFill>
                <a:latin typeface="Comic Sans MS" panose="030F0702030302020204" pitchFamily="66" charset="0"/>
              </a:rPr>
              <a:t>Mendel’s Experiment</a:t>
            </a:r>
            <a:endParaRPr lang="en-US" dirty="0">
              <a:solidFill>
                <a:schemeClr val="bg1"/>
              </a:solidFill>
              <a:latin typeface="Comic Sans MS" panose="030F0702030302020204" pitchFamily="66" charset="0"/>
            </a:endParaRPr>
          </a:p>
          <a:p>
            <a:pPr marL="0" indent="0" algn="ctr">
              <a:buNone/>
            </a:pPr>
            <a:endParaRPr lang="en-US" dirty="0" smtClean="0">
              <a:solidFill>
                <a:schemeClr val="bg1"/>
              </a:solidFill>
              <a:latin typeface="Comic Sans MS" panose="030F0702030302020204" pitchFamily="66" charset="0"/>
            </a:endParaRPr>
          </a:p>
          <a:p>
            <a:pPr marL="0" indent="0" algn="just">
              <a:buNone/>
            </a:pPr>
            <a:r>
              <a:rPr lang="en-US" dirty="0" smtClean="0">
                <a:solidFill>
                  <a:schemeClr val="bg1"/>
                </a:solidFill>
                <a:latin typeface="Comic Sans MS" panose="030F0702030302020204" pitchFamily="66" charset="0"/>
              </a:rPr>
              <a:t>For each trait Mendel studied, he crossed two plants with different expressions of the trait and observed that new plants all looked like one of the two parents.</a:t>
            </a:r>
          </a:p>
          <a:p>
            <a:pPr marL="0" indent="0" algn="just">
              <a:buNone/>
            </a:pPr>
            <a:endParaRPr lang="en-US" dirty="0">
              <a:solidFill>
                <a:schemeClr val="bg1"/>
              </a:solidFill>
              <a:latin typeface="Comic Sans MS" panose="030F0702030302020204" pitchFamily="66" charset="0"/>
            </a:endParaRPr>
          </a:p>
          <a:p>
            <a:pPr marL="0" indent="0" algn="just">
              <a:buNone/>
            </a:pPr>
            <a:r>
              <a:rPr lang="en-US" dirty="0" smtClean="0">
                <a:solidFill>
                  <a:schemeClr val="bg1"/>
                </a:solidFill>
                <a:latin typeface="Comic Sans MS" panose="030F0702030302020204" pitchFamily="66" charset="0"/>
              </a:rPr>
              <a:t>He </a:t>
            </a:r>
            <a:r>
              <a:rPr lang="en-US" b="1" dirty="0" smtClean="0">
                <a:solidFill>
                  <a:schemeClr val="bg1"/>
                </a:solidFill>
                <a:latin typeface="Comic Sans MS" panose="030F0702030302020204" pitchFamily="66" charset="0"/>
              </a:rPr>
              <a:t>cross-pollinated </a:t>
            </a:r>
            <a:r>
              <a:rPr lang="en-US" dirty="0" smtClean="0">
                <a:solidFill>
                  <a:schemeClr val="bg1"/>
                </a:solidFill>
                <a:latin typeface="Comic Sans MS" panose="030F0702030302020204" pitchFamily="66" charset="0"/>
              </a:rPr>
              <a:t>the plants, which is the </a:t>
            </a:r>
            <a:r>
              <a:rPr lang="en-US" dirty="0">
                <a:solidFill>
                  <a:schemeClr val="bg1"/>
                </a:solidFill>
                <a:latin typeface="Comic Sans MS" panose="030F0702030302020204" pitchFamily="66" charset="0"/>
              </a:rPr>
              <a:t>transfer of pollen from an anther of a flower of one plant to a stigma of a flower of another plant of the same </a:t>
            </a:r>
            <a:r>
              <a:rPr lang="en-US" dirty="0" smtClean="0">
                <a:solidFill>
                  <a:schemeClr val="bg1"/>
                </a:solidFill>
                <a:latin typeface="Comic Sans MS" panose="030F0702030302020204" pitchFamily="66" charset="0"/>
              </a:rPr>
              <a:t>species.</a:t>
            </a:r>
          </a:p>
          <a:p>
            <a:pPr marL="0" indent="0" algn="just">
              <a:buNone/>
            </a:pPr>
            <a:endParaRPr lang="en-US" dirty="0">
              <a:latin typeface="Comic Sans MS" panose="030F0702030302020204" pitchFamily="66" charset="0"/>
            </a:endParaRPr>
          </a:p>
          <a:p>
            <a:pPr marL="0" indent="0" algn="just">
              <a:buNone/>
            </a:pPr>
            <a:endParaRPr lang="en-US" dirty="0">
              <a:latin typeface="Comic Sans MS" panose="030F0702030302020204" pitchFamily="66"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02649083"/>
      </p:ext>
    </p:extLst>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51793"/>
            <a:ext cx="10515600" cy="5625170"/>
          </a:xfrm>
        </p:spPr>
        <p:txBody>
          <a:bodyPr>
            <a:normAutofit/>
          </a:bodyPr>
          <a:lstStyle/>
          <a:p>
            <a:pPr marL="0" indent="0" algn="ctr">
              <a:buNone/>
            </a:pPr>
            <a:r>
              <a:rPr lang="en-US" dirty="0" smtClean="0">
                <a:solidFill>
                  <a:schemeClr val="bg1"/>
                </a:solidFill>
                <a:latin typeface="Comic Sans MS" panose="030F0702030302020204" pitchFamily="66" charset="0"/>
              </a:rPr>
              <a:t>Outcomes of Mendel’s Research</a:t>
            </a:r>
            <a:endParaRPr lang="en-US" dirty="0">
              <a:solidFill>
                <a:schemeClr val="bg1"/>
              </a:solidFill>
              <a:latin typeface="Comic Sans MS" panose="030F0702030302020204" pitchFamily="66" charset="0"/>
            </a:endParaRPr>
          </a:p>
          <a:p>
            <a:pPr marL="0" indent="0" algn="just">
              <a:buNone/>
            </a:pPr>
            <a:endParaRPr lang="en-US" dirty="0">
              <a:solidFill>
                <a:schemeClr val="bg1"/>
              </a:solidFill>
              <a:latin typeface="Comic Sans MS" panose="030F0702030302020204" pitchFamily="66" charset="0"/>
            </a:endParaRPr>
          </a:p>
          <a:p>
            <a:pPr marL="0" indent="0" algn="just">
              <a:buNone/>
            </a:pPr>
            <a:r>
              <a:rPr lang="en-US" dirty="0" smtClean="0">
                <a:solidFill>
                  <a:schemeClr val="bg1"/>
                </a:solidFill>
                <a:latin typeface="Comic Sans MS" panose="030F0702030302020204" pitchFamily="66" charset="0"/>
              </a:rPr>
              <a:t>Mendel was the first to trace one trait through several generations. He was also the first to use mathematical probability to explain heredity.</a:t>
            </a:r>
          </a:p>
        </p:txBody>
      </p:sp>
      <p:pic>
        <p:nvPicPr>
          <p:cNvPr id="2" name="Picture 1"/>
          <p:cNvPicPr>
            <a:picLocks noChangeAspect="1"/>
          </p:cNvPicPr>
          <p:nvPr/>
        </p:nvPicPr>
        <p:blipFill>
          <a:blip r:embed="rId2"/>
          <a:stretch>
            <a:fillRect/>
          </a:stretch>
        </p:blipFill>
        <p:spPr>
          <a:xfrm>
            <a:off x="2867190" y="3364378"/>
            <a:ext cx="5661956" cy="2503357"/>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48906437"/>
      </p:ext>
    </p:extLst>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pPr algn="ctr"/>
            <a:r>
              <a:rPr lang="en-US" dirty="0" smtClean="0">
                <a:solidFill>
                  <a:schemeClr val="bg1"/>
                </a:solidFill>
                <a:latin typeface="Comic Sans MS" panose="030F0702030302020204" pitchFamily="66" charset="0"/>
              </a:rPr>
              <a:t>Why does this matter?</a:t>
            </a:r>
            <a:endParaRPr lang="en-US" dirty="0">
              <a:solidFill>
                <a:schemeClr val="bg1"/>
              </a:solidFill>
              <a:latin typeface="Comic Sans MS" panose="030F0702030302020204" pitchFamily="66" charset="0"/>
            </a:endParaRPr>
          </a:p>
        </p:txBody>
      </p:sp>
      <p:sp>
        <p:nvSpPr>
          <p:cNvPr id="3" name="Content Placeholder 2"/>
          <p:cNvSpPr>
            <a:spLocks noGrp="1"/>
          </p:cNvSpPr>
          <p:nvPr>
            <p:ph idx="1"/>
          </p:nvPr>
        </p:nvSpPr>
        <p:spPr/>
        <p:txBody>
          <a:bodyPr/>
          <a:lstStyle/>
          <a:p>
            <a:pPr marL="0" indent="0">
              <a:buNone/>
            </a:pPr>
            <a:r>
              <a:rPr lang="en-US" dirty="0">
                <a:solidFill>
                  <a:schemeClr val="bg1"/>
                </a:solidFill>
                <a:latin typeface="Comic Sans MS" panose="030F0702030302020204" pitchFamily="66" charset="0"/>
              </a:rPr>
              <a:t>In the future, doctors and scientists hope to use our genetic information to diagnose, treat, prevent and cure many illnesses. Genes are instructions, which tell your body how to make all the proteins it needs to survive and grow. By identifying each of these proteins, scientists hope to better understand how your body works, and what is happening when it doesn't work properly. They hope this knowledge will eventually lead to more effective medicines and treatments</a:t>
            </a:r>
            <a:r>
              <a:rPr lang="en-US" dirty="0" smtClean="0">
                <a:solidFill>
                  <a:schemeClr val="bg1"/>
                </a:solidFill>
                <a:latin typeface="Comic Sans MS" panose="030F0702030302020204" pitchFamily="66" charset="0"/>
              </a:rPr>
              <a:t>.</a:t>
            </a:r>
          </a:p>
          <a:p>
            <a:pPr marL="0" indent="0">
              <a:buNone/>
            </a:pPr>
            <a:endParaRPr lang="en-US" dirty="0">
              <a:solidFill>
                <a:schemeClr val="bg1"/>
              </a:solidFill>
            </a:endParaRPr>
          </a:p>
          <a:p>
            <a:pPr marL="0" indent="0">
              <a:buNone/>
            </a:pP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22456867"/>
      </p:ext>
    </p:extLst>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12192000" cy="6850354"/>
          </a:xfrm>
          <a:prstGeom prst="rect">
            <a:avLst/>
          </a:prstGeom>
        </p:spPr>
      </p:pic>
      <p:sp>
        <p:nvSpPr>
          <p:cNvPr id="2" name="Title 1"/>
          <p:cNvSpPr>
            <a:spLocks noGrp="1"/>
          </p:cNvSpPr>
          <p:nvPr>
            <p:ph type="title"/>
          </p:nvPr>
        </p:nvSpPr>
        <p:spPr/>
        <p:txBody>
          <a:bodyPr/>
          <a:lstStyle/>
          <a:p>
            <a:r>
              <a:rPr lang="en-US" dirty="0" smtClean="0">
                <a:solidFill>
                  <a:schemeClr val="bg1"/>
                </a:solidFill>
                <a:latin typeface="Comic Sans MS" panose="030F0702030302020204" pitchFamily="66" charset="0"/>
              </a:rPr>
              <a:t>When We Return…</a:t>
            </a:r>
            <a:endParaRPr lang="en-US" dirty="0">
              <a:solidFill>
                <a:schemeClr val="bg1"/>
              </a:solidFill>
              <a:latin typeface="Comic Sans MS" panose="030F0702030302020204" pitchFamily="66" charset="0"/>
            </a:endParaRPr>
          </a:p>
        </p:txBody>
      </p:sp>
      <p:sp>
        <p:nvSpPr>
          <p:cNvPr id="3" name="Content Placeholder 2"/>
          <p:cNvSpPr>
            <a:spLocks noGrp="1"/>
          </p:cNvSpPr>
          <p:nvPr>
            <p:ph idx="1"/>
          </p:nvPr>
        </p:nvSpPr>
        <p:spPr/>
        <p:txBody>
          <a:bodyPr/>
          <a:lstStyle/>
          <a:p>
            <a:pPr marL="0" indent="0">
              <a:buNone/>
            </a:pPr>
            <a:r>
              <a:rPr lang="en-US" dirty="0" smtClean="0">
                <a:solidFill>
                  <a:schemeClr val="bg1"/>
                </a:solidFill>
                <a:latin typeface="Comic Sans MS" panose="030F0702030302020204" pitchFamily="66" charset="0"/>
              </a:rPr>
              <a:t>MONDAY:</a:t>
            </a:r>
          </a:p>
          <a:p>
            <a:pPr marL="0" indent="0">
              <a:buNone/>
            </a:pPr>
            <a:endParaRPr lang="en-US" dirty="0">
              <a:solidFill>
                <a:schemeClr val="bg1"/>
              </a:solidFill>
              <a:latin typeface="Comic Sans MS" panose="030F0702030302020204" pitchFamily="66" charset="0"/>
            </a:endParaRPr>
          </a:p>
          <a:p>
            <a:pPr marL="0" indent="0">
              <a:buNone/>
            </a:pPr>
            <a:r>
              <a:rPr lang="en-US" dirty="0" smtClean="0">
                <a:solidFill>
                  <a:schemeClr val="bg1"/>
                </a:solidFill>
                <a:latin typeface="Comic Sans MS" panose="030F0702030302020204" pitchFamily="66" charset="0"/>
              </a:rPr>
              <a:t>DNA EXTRACTION LAB</a:t>
            </a:r>
          </a:p>
          <a:p>
            <a:pPr marL="0" indent="0">
              <a:buNone/>
            </a:pPr>
            <a:r>
              <a:rPr lang="en-US" dirty="0" smtClean="0">
                <a:solidFill>
                  <a:schemeClr val="bg1"/>
                </a:solidFill>
                <a:latin typeface="Comic Sans MS" panose="030F0702030302020204" pitchFamily="66" charset="0"/>
              </a:rPr>
              <a:t>I don’t recommend wearing that new Abercrombie Sweater on Monday unless you enjoy strawberry stains on it…</a:t>
            </a:r>
          </a:p>
          <a:p>
            <a:pPr marL="0" indent="0">
              <a:buNone/>
            </a:pPr>
            <a:endParaRPr lang="en-US" dirty="0">
              <a:solidFill>
                <a:schemeClr val="bg1"/>
              </a:solidFill>
              <a:latin typeface="Comic Sans MS" panose="030F0702030302020204" pitchFamily="66" charset="0"/>
            </a:endParaRPr>
          </a:p>
          <a:p>
            <a:pPr marL="0" indent="0">
              <a:buNone/>
            </a:pPr>
            <a:r>
              <a:rPr lang="en-US" dirty="0" smtClean="0">
                <a:solidFill>
                  <a:schemeClr val="bg1"/>
                </a:solidFill>
                <a:latin typeface="Comic Sans MS" panose="030F0702030302020204" pitchFamily="66" charset="0"/>
              </a:rPr>
              <a:t>Bring a smile, appropriate lab attire, and CLOSED toed shoes.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624628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a="http://schemas.openxmlformats.org/drawingml/2006/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TotalTime>
  <Words>387</Words>
  <Application>Microsoft Macintosh PowerPoint</Application>
  <PresentationFormat>Custom</PresentationFormat>
  <Paragraphs>36</Paragraphs>
  <Slides>8</Slides>
  <Notes>0</Notes>
  <HiddenSlides>0</HiddenSlides>
  <MMClips>0</MMClips>
  <ScaleCrop>false</ScaleCrop>
  <HeadingPairs>
    <vt:vector size="4" baseType="variant">
      <vt:variant>
        <vt:lpstr>Design Template</vt:lpstr>
      </vt:variant>
      <vt:variant>
        <vt:i4>1</vt:i4>
      </vt:variant>
      <vt:variant>
        <vt:lpstr>Slide Titles</vt:lpstr>
      </vt:variant>
      <vt:variant>
        <vt:i4>8</vt:i4>
      </vt:variant>
    </vt:vector>
  </HeadingPairs>
  <TitlesOfParts>
    <vt:vector size="9" baseType="lpstr">
      <vt:lpstr>Office Theme</vt:lpstr>
      <vt:lpstr>What is Genetics?</vt:lpstr>
      <vt:lpstr>Slide 2</vt:lpstr>
      <vt:lpstr>Slide 3</vt:lpstr>
      <vt:lpstr>Slide 4</vt:lpstr>
      <vt:lpstr>Slide 5</vt:lpstr>
      <vt:lpstr>Slide 6</vt:lpstr>
      <vt:lpstr>Why does this matter?</vt:lpstr>
      <vt:lpstr>When We Return…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Genetics?</dc:title>
  <dc:creator>Michelle Endres</dc:creator>
  <cp:lastModifiedBy>Shawn Moore</cp:lastModifiedBy>
  <cp:revision>8</cp:revision>
  <dcterms:created xsi:type="dcterms:W3CDTF">2014-12-27T22:39:13Z</dcterms:created>
  <dcterms:modified xsi:type="dcterms:W3CDTF">2014-12-27T22:39:41Z</dcterms:modified>
</cp:coreProperties>
</file>