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56" r:id="rId2"/>
    <p:sldId id="274" r:id="rId3"/>
    <p:sldId id="275" r:id="rId4"/>
    <p:sldId id="276" r:id="rId5"/>
    <p:sldId id="277" r:id="rId6"/>
    <p:sldId id="278" r:id="rId7"/>
    <p:sldId id="279"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112"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112"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112"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112"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112" charset="0"/>
        <a:ea typeface="+mn-ea"/>
        <a:cs typeface="+mn-cs"/>
      </a:defRPr>
    </a:lvl5pPr>
    <a:lvl6pPr marL="2286000" algn="l" defTabSz="457200" rtl="0" eaLnBrk="1" latinLnBrk="0" hangingPunct="1">
      <a:defRPr kern="1200">
        <a:solidFill>
          <a:schemeClr val="tx1"/>
        </a:solidFill>
        <a:latin typeface="Comic Sans MS" pitchFamily="-112" charset="0"/>
        <a:ea typeface="+mn-ea"/>
        <a:cs typeface="+mn-cs"/>
      </a:defRPr>
    </a:lvl6pPr>
    <a:lvl7pPr marL="2743200" algn="l" defTabSz="457200" rtl="0" eaLnBrk="1" latinLnBrk="0" hangingPunct="1">
      <a:defRPr kern="1200">
        <a:solidFill>
          <a:schemeClr val="tx1"/>
        </a:solidFill>
        <a:latin typeface="Comic Sans MS" pitchFamily="-112" charset="0"/>
        <a:ea typeface="+mn-ea"/>
        <a:cs typeface="+mn-cs"/>
      </a:defRPr>
    </a:lvl7pPr>
    <a:lvl8pPr marL="3200400" algn="l" defTabSz="457200" rtl="0" eaLnBrk="1" latinLnBrk="0" hangingPunct="1">
      <a:defRPr kern="1200">
        <a:solidFill>
          <a:schemeClr val="tx1"/>
        </a:solidFill>
        <a:latin typeface="Comic Sans MS" pitchFamily="-112" charset="0"/>
        <a:ea typeface="+mn-ea"/>
        <a:cs typeface="+mn-cs"/>
      </a:defRPr>
    </a:lvl8pPr>
    <a:lvl9pPr marL="3657600" algn="l" defTabSz="457200" rtl="0" eaLnBrk="1" latinLnBrk="0" hangingPunct="1">
      <a:defRPr kern="1200">
        <a:solidFill>
          <a:schemeClr val="tx1"/>
        </a:solidFill>
        <a:latin typeface="Comic Sans MS" pitchFamily="-11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0" autoAdjust="0"/>
    <p:restoredTop sz="94660"/>
  </p:normalViewPr>
  <p:slideViewPr>
    <p:cSldViewPr>
      <p:cViewPr varScale="1">
        <p:scale>
          <a:sx n="42" d="100"/>
          <a:sy n="42" d="100"/>
        </p:scale>
        <p:origin x="67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omic Sans MS" panose="030F0702030302020204" pitchFamily="66" charset="0"/>
              </a:defRPr>
            </a:lvl1pPr>
          </a:lstStyle>
          <a:p>
            <a:pPr>
              <a:defRPr/>
            </a:pPr>
            <a:endParaRPr lang="en-US"/>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omic Sans MS" panose="030F0702030302020204" pitchFamily="66" charset="0"/>
              </a:defRPr>
            </a:lvl1pPr>
          </a:lstStyle>
          <a:p>
            <a:pPr>
              <a:defRPr/>
            </a:pPr>
            <a:endParaRPr lang="en-US"/>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omic Sans MS" panose="030F0702030302020204" pitchFamily="66" charset="0"/>
              </a:defRPr>
            </a:lvl1pPr>
          </a:lstStyle>
          <a:p>
            <a:pPr>
              <a:defRPr/>
            </a:pPr>
            <a:endParaRPr lang="en-US"/>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omic Sans MS" pitchFamily="4" charset="0"/>
              </a:defRPr>
            </a:lvl1pPr>
          </a:lstStyle>
          <a:p>
            <a:pPr>
              <a:defRPr/>
            </a:pPr>
            <a:fld id="{A261A52F-4848-874D-A2BB-479ACAA210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omic Sans MS" panose="030F0702030302020204" pitchFamily="66"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omic Sans MS" panose="030F0702030302020204" pitchFamily="66"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omic Sans MS" panose="030F0702030302020204" pitchFamily="66"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omic Sans MS" pitchFamily="4" charset="0"/>
              </a:defRPr>
            </a:lvl1pPr>
          </a:lstStyle>
          <a:p>
            <a:pPr>
              <a:defRPr/>
            </a:pPr>
            <a:fld id="{242FEC81-EEE5-7A4F-A071-11031BF687F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itchFamily="66"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Comic Sans MS" pitchFamily="66" charset="0"/>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Comic Sans MS" pitchFamily="66" charset="0"/>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Comic Sans MS" pitchFamily="66" charset="0"/>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Comic Sans MS" pitchFamily="66" charset="0"/>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571D504A-F84F-984B-86F8-B166E97B62D9}" type="slidenum">
              <a:rPr lang="en-US">
                <a:latin typeface="Comic Sans MS" pitchFamily="-112" charset="0"/>
              </a:rPr>
              <a:pPr/>
              <a:t>1</a:t>
            </a:fld>
            <a:endParaRPr lang="en-US">
              <a:latin typeface="Comic Sans MS" pitchFamily="-112"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atin typeface="Comic Sans MS" pitchFamily="-11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0C63596C-DD50-6244-98BF-C89AB08BBEE6}" type="slidenum">
              <a:rPr lang="en-US">
                <a:latin typeface="Comic Sans MS" pitchFamily="-112" charset="0"/>
              </a:rPr>
              <a:pPr/>
              <a:t>2</a:t>
            </a:fld>
            <a:endParaRPr lang="en-US">
              <a:latin typeface="Comic Sans MS" pitchFamily="-112"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latin typeface="Comic Sans MS"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4400">
          <a:solidFill>
            <a:schemeClr val="tx2"/>
          </a:solidFill>
          <a:latin typeface="Comic Sans MS" pitchFamily="66"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chemeClr val="tx2"/>
          </a:solidFill>
          <a:latin typeface="Comic Sans MS" pitchFamily="66"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chemeClr val="tx2"/>
          </a:solidFill>
          <a:latin typeface="Comic Sans MS" pitchFamily="66"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chemeClr val="tx2"/>
          </a:solidFill>
          <a:latin typeface="Comic Sans MS" pitchFamily="66"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Comic Sans MS" pitchFamily="66" charset="0"/>
        </a:defRPr>
      </a:lvl6pPr>
      <a:lvl7pPr marL="914400" algn="ctr" rtl="0" fontAlgn="base">
        <a:spcBef>
          <a:spcPct val="0"/>
        </a:spcBef>
        <a:spcAft>
          <a:spcPct val="0"/>
        </a:spcAft>
        <a:defRPr sz="4400">
          <a:solidFill>
            <a:schemeClr val="tx2"/>
          </a:solidFill>
          <a:latin typeface="Comic Sans MS" pitchFamily="66" charset="0"/>
        </a:defRPr>
      </a:lvl7pPr>
      <a:lvl8pPr marL="1371600" algn="ctr" rtl="0" fontAlgn="base">
        <a:spcBef>
          <a:spcPct val="0"/>
        </a:spcBef>
        <a:spcAft>
          <a:spcPct val="0"/>
        </a:spcAft>
        <a:defRPr sz="4400">
          <a:solidFill>
            <a:schemeClr val="tx2"/>
          </a:solidFill>
          <a:latin typeface="Comic Sans MS" pitchFamily="66" charset="0"/>
        </a:defRPr>
      </a:lvl8pPr>
      <a:lvl9pPr marL="1828800" algn="ctr" rtl="0" fontAlgn="base">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bwMode="auto">
          <a:xfrm>
            <a:off x="152400" y="381000"/>
            <a:ext cx="5638800" cy="4800600"/>
          </a:xfrm>
          <a:prstGeom prst="rect">
            <a:avLst/>
          </a:prstGeom>
          <a:solidFill>
            <a:srgbClr val="FFFFFF"/>
          </a:solidFill>
          <a:ln>
            <a:solidFill>
              <a:srgbClr val="000000"/>
            </a:solidFill>
            <a:miter lim="800000"/>
            <a:headEnd/>
            <a:tailEnd/>
          </a:ln>
        </p:spPr>
        <p:txBody>
          <a:bodyPr>
            <a:prstTxWarp prst="textNoShape">
              <a:avLst/>
            </a:prstTxWarp>
          </a:bodyPr>
          <a:lstStyle/>
          <a:p>
            <a:pPr eaLnBrk="1" hangingPunct="1">
              <a:defRPr/>
            </a:pPr>
            <a:r>
              <a:rPr lang="en-US" sz="5000" b="1" dirty="0" smtClean="0">
                <a:solidFill>
                  <a:srgbClr val="FF0000"/>
                </a:solidFill>
                <a:effectLst>
                  <a:outerShdw blurRad="38100" dist="38100" dir="2700000" algn="tl">
                    <a:srgbClr val="DDDDDD"/>
                  </a:outerShdw>
                </a:effectLst>
                <a:ea typeface="+mj-ea"/>
                <a:cs typeface="+mj-cs"/>
              </a:rPr>
              <a:t>The Air Around You-Part </a:t>
            </a:r>
            <a:r>
              <a:rPr lang="en-US" sz="5000" b="1" dirty="0" smtClean="0">
                <a:solidFill>
                  <a:srgbClr val="FF0000"/>
                </a:solidFill>
                <a:effectLst>
                  <a:outerShdw blurRad="38100" dist="38100" dir="2700000" algn="tl">
                    <a:srgbClr val="DDDDDD"/>
                  </a:outerShdw>
                </a:effectLst>
                <a:ea typeface="+mj-ea"/>
                <a:cs typeface="+mj-cs"/>
              </a:rPr>
              <a:t>6</a:t>
            </a:r>
            <a:r>
              <a:rPr lang="en-US" sz="5000" b="1" dirty="0" smtClean="0">
                <a:solidFill>
                  <a:srgbClr val="FF0000"/>
                </a:solidFill>
                <a:effectLst>
                  <a:outerShdw blurRad="38100" dist="38100" dir="2700000" algn="tl">
                    <a:srgbClr val="DDDDDD"/>
                  </a:outerShdw>
                </a:effectLst>
                <a:ea typeface="+mj-ea"/>
                <a:cs typeface="+mj-cs"/>
              </a:rPr>
              <a:t/>
            </a:r>
            <a:br>
              <a:rPr lang="en-US" sz="5000" b="1" dirty="0" smtClean="0">
                <a:solidFill>
                  <a:srgbClr val="FF0000"/>
                </a:solidFill>
                <a:effectLst>
                  <a:outerShdw blurRad="38100" dist="38100" dir="2700000" algn="tl">
                    <a:srgbClr val="DDDDDD"/>
                  </a:outerShdw>
                </a:effectLst>
                <a:ea typeface="+mj-ea"/>
                <a:cs typeface="+mj-cs"/>
              </a:rPr>
            </a:br>
            <a:r>
              <a:rPr lang="en-US" sz="5000" b="1" dirty="0" smtClean="0">
                <a:solidFill>
                  <a:srgbClr val="FF0000"/>
                </a:solidFill>
                <a:effectLst>
                  <a:outerShdw blurRad="38100" dist="38100" dir="2700000" algn="tl">
                    <a:srgbClr val="DDDDDD"/>
                  </a:outerShdw>
                </a:effectLst>
                <a:ea typeface="+mj-ea"/>
                <a:cs typeface="+mj-cs"/>
              </a:rPr>
              <a:t/>
            </a:r>
            <a:br>
              <a:rPr lang="en-US" sz="5000" b="1" dirty="0" smtClean="0">
                <a:solidFill>
                  <a:srgbClr val="FF0000"/>
                </a:solidFill>
                <a:effectLst>
                  <a:outerShdw blurRad="38100" dist="38100" dir="2700000" algn="tl">
                    <a:srgbClr val="DDDDDD"/>
                  </a:outerShdw>
                </a:effectLst>
                <a:ea typeface="+mj-ea"/>
                <a:cs typeface="+mj-cs"/>
              </a:rPr>
            </a:br>
            <a:r>
              <a:rPr lang="en-US" sz="5000" b="1" dirty="0" smtClean="0">
                <a:solidFill>
                  <a:srgbClr val="FF0000"/>
                </a:solidFill>
                <a:effectLst>
                  <a:outerShdw blurRad="38100" dist="38100" dir="2700000" algn="tl">
                    <a:srgbClr val="DDDDDD"/>
                  </a:outerShdw>
                </a:effectLst>
                <a:ea typeface="+mj-ea"/>
                <a:cs typeface="+mj-cs"/>
              </a:rPr>
              <a:t>Carbon Footprints and Climate Change</a:t>
            </a:r>
            <a:endParaRPr lang="en-US" sz="4800" b="1" dirty="0">
              <a:solidFill>
                <a:srgbClr val="FF0000"/>
              </a:solidFill>
              <a:effectLst>
                <a:outerShdw blurRad="38100" dist="38100" dir="2700000" algn="tl">
                  <a:srgbClr val="DDDDDD"/>
                </a:outerShdw>
              </a:effectLs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28600"/>
            <a:ext cx="82296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dirty="0" smtClean="0">
                <a:ea typeface="+mj-ea"/>
                <a:cs typeface="+mj-cs"/>
              </a:rPr>
              <a:t>Earth’s Ideal Conditions</a:t>
            </a:r>
          </a:p>
        </p:txBody>
      </p:sp>
      <p:sp>
        <p:nvSpPr>
          <p:cNvPr id="40963" name="Rectangle 3"/>
          <p:cNvSpPr>
            <a:spLocks noGrp="1" noChangeArrowheads="1"/>
          </p:cNvSpPr>
          <p:nvPr>
            <p:ph idx="1"/>
          </p:nvPr>
        </p:nvSpPr>
        <p:spPr bwMode="auto">
          <a:xfrm>
            <a:off x="152400" y="1066800"/>
            <a:ext cx="8229600" cy="4953000"/>
          </a:xfrm>
          <a:ln>
            <a:miter lim="800000"/>
            <a:headEnd/>
            <a:tailEnd/>
          </a:ln>
        </p:spPr>
        <p:txBody>
          <a:bodyPr vert="horz" wrap="square" lIns="91440" tIns="45720" rIns="91440" bIns="45720" numCol="1" anchor="t" anchorCtr="0" compatLnSpc="1">
            <a:prstTxWarp prst="textNoShape">
              <a:avLst/>
            </a:prstTxWarp>
          </a:bodyPr>
          <a:lstStyle/>
          <a:p>
            <a:pPr lvl="0"/>
            <a:r>
              <a:rPr lang="en-US" sz="2900" dirty="0" smtClean="0"/>
              <a:t>Earth is the perfect temperature for humans to live on.</a:t>
            </a:r>
          </a:p>
          <a:p>
            <a:pPr lvl="0"/>
            <a:r>
              <a:rPr lang="en-US" sz="2900" dirty="0" smtClean="0"/>
              <a:t>Greenhouse gases exist in the atmosphere surrounding the earth and keep it warm.</a:t>
            </a:r>
          </a:p>
          <a:p>
            <a:pPr lvl="0"/>
            <a:r>
              <a:rPr lang="en-US" sz="2900" dirty="0" smtClean="0"/>
              <a:t>The sun gives off energy that is absorbed by earth. Some heat is radiated back into space. Gases in the atmosphere absorb some of this heat and keep the air around us warm.</a:t>
            </a:r>
          </a:p>
          <a:p>
            <a:pPr lvl="0"/>
            <a:r>
              <a:rPr lang="en-US" sz="2900" dirty="0" smtClean="0"/>
              <a:t>This is called the greenhouse effect.</a:t>
            </a:r>
            <a:endParaRPr lang="en-US" sz="2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8-04-23 at 6.53.29 PM.png"/>
          <p:cNvPicPr>
            <a:picLocks noGrp="1" noChangeAspect="1"/>
          </p:cNvPicPr>
          <p:nvPr>
            <p:ph idx="1"/>
          </p:nvPr>
        </p:nvPicPr>
        <p:blipFill>
          <a:blip r:embed="rId2"/>
          <a:srcRect l="-9552" r="-9552"/>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Greenhouse Gases</a:t>
            </a:r>
            <a:endParaRPr lang="en-US" dirty="0"/>
          </a:p>
        </p:txBody>
      </p:sp>
      <p:sp>
        <p:nvSpPr>
          <p:cNvPr id="3" name="Content Placeholder 2"/>
          <p:cNvSpPr>
            <a:spLocks noGrp="1"/>
          </p:cNvSpPr>
          <p:nvPr>
            <p:ph idx="1"/>
          </p:nvPr>
        </p:nvSpPr>
        <p:spPr/>
        <p:txBody>
          <a:bodyPr/>
          <a:lstStyle/>
          <a:p>
            <a:r>
              <a:rPr lang="en-US" dirty="0" smtClean="0"/>
              <a:t>Named because they act like the roof of a greenhouse by trapping heat.</a:t>
            </a:r>
          </a:p>
          <a:p>
            <a:r>
              <a:rPr lang="en-US" dirty="0" smtClean="0"/>
              <a:t>Some human activities produce greenhouse gases.</a:t>
            </a:r>
          </a:p>
          <a:p>
            <a:r>
              <a:rPr lang="en-US" dirty="0" smtClean="0"/>
              <a:t>We need to maintain a delicate balance of greenhouse in the atmosphere.</a:t>
            </a:r>
          </a:p>
          <a:p>
            <a:r>
              <a:rPr lang="en-US" dirty="0" smtClean="0"/>
              <a:t>Greenhouse gases include: carbon dioxide, methane, nitrous oxide, ozone, and water vapor.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Greenhouse Gases</a:t>
            </a:r>
            <a:endParaRPr lang="en-US" dirty="0"/>
          </a:p>
        </p:txBody>
      </p:sp>
      <p:sp>
        <p:nvSpPr>
          <p:cNvPr id="3" name="Content Placeholder 2"/>
          <p:cNvSpPr>
            <a:spLocks noGrp="1"/>
          </p:cNvSpPr>
          <p:nvPr>
            <p:ph idx="1"/>
          </p:nvPr>
        </p:nvSpPr>
        <p:spPr/>
        <p:txBody>
          <a:bodyPr/>
          <a:lstStyle/>
          <a:p>
            <a:r>
              <a:rPr lang="en-US" sz="2400" dirty="0" smtClean="0"/>
              <a:t>Carbon Dioxide-a greenhouse gas that comes from burning fossil fuels.</a:t>
            </a:r>
          </a:p>
          <a:p>
            <a:r>
              <a:rPr lang="en-US" sz="2400" dirty="0" smtClean="0"/>
              <a:t>Methane-a very strong greenhouse gas; a component of natural gas.</a:t>
            </a:r>
          </a:p>
          <a:p>
            <a:r>
              <a:rPr lang="en-US" sz="2400" dirty="0" smtClean="0"/>
              <a:t>Nitrous Oxide-a very strong greenhouse gas; also causes other air pollution and regulates ozone.</a:t>
            </a:r>
          </a:p>
          <a:p>
            <a:r>
              <a:rPr lang="en-US" sz="2400" dirty="0" smtClean="0"/>
              <a:t>Ozone-A greenhouse gas that protects humans from UV rays.</a:t>
            </a:r>
          </a:p>
          <a:p>
            <a:r>
              <a:rPr lang="en-US" sz="2400" dirty="0" smtClean="0"/>
              <a:t>Water vapor- tiny droplets of water in the air caused by evaporation; can act as a greenhouse gas.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Change</a:t>
            </a:r>
            <a:endParaRPr lang="en-US" dirty="0"/>
          </a:p>
        </p:txBody>
      </p:sp>
      <p:sp>
        <p:nvSpPr>
          <p:cNvPr id="3" name="Content Placeholder 2"/>
          <p:cNvSpPr>
            <a:spLocks noGrp="1"/>
          </p:cNvSpPr>
          <p:nvPr>
            <p:ph idx="1"/>
          </p:nvPr>
        </p:nvSpPr>
        <p:spPr/>
        <p:txBody>
          <a:bodyPr/>
          <a:lstStyle/>
          <a:p>
            <a:r>
              <a:rPr lang="en-US" dirty="0" smtClean="0"/>
              <a:t>When levels of greenhouse gases get too high, climate change can occur.</a:t>
            </a:r>
          </a:p>
          <a:p>
            <a:r>
              <a:rPr lang="en-US" dirty="0" smtClean="0"/>
              <a:t>This leads to more storms that can limit our ability to grow </a:t>
            </a:r>
            <a:r>
              <a:rPr lang="en-US" dirty="0" smtClean="0"/>
              <a:t>crops.</a:t>
            </a:r>
            <a:endParaRPr lang="en-US" dirty="0" smtClean="0"/>
          </a:p>
          <a:p>
            <a:r>
              <a:rPr lang="en-US" dirty="0" smtClean="0"/>
              <a:t>Scientists have created a term for the amount of extra greenhouse gases that people put in the air: a carbon footprint.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Footprint</a:t>
            </a:r>
            <a:endParaRPr lang="en-US" dirty="0"/>
          </a:p>
        </p:txBody>
      </p:sp>
      <p:sp>
        <p:nvSpPr>
          <p:cNvPr id="3" name="Content Placeholder 2"/>
          <p:cNvSpPr>
            <a:spLocks noGrp="1"/>
          </p:cNvSpPr>
          <p:nvPr>
            <p:ph idx="1"/>
          </p:nvPr>
        </p:nvSpPr>
        <p:spPr/>
        <p:txBody>
          <a:bodyPr/>
          <a:lstStyle/>
          <a:p>
            <a:r>
              <a:rPr lang="en-US" sz="2800" dirty="0" smtClean="0"/>
              <a:t>Your carbon footprint is the amount of greenhouse gases emitted in the air because of your activities.</a:t>
            </a:r>
          </a:p>
          <a:p>
            <a:r>
              <a:rPr lang="en-US" sz="2800" dirty="0" smtClean="0"/>
              <a:t>Activities such </a:t>
            </a:r>
            <a:r>
              <a:rPr lang="en-US" sz="2800" dirty="0" err="1" smtClean="0"/>
              <a:t>s</a:t>
            </a:r>
            <a:r>
              <a:rPr lang="en-US" sz="2800" dirty="0" smtClean="0"/>
              <a:t> heating your house, how you get to school, and how much you throw away can emit greenhouse gases.</a:t>
            </a:r>
          </a:p>
          <a:p>
            <a:r>
              <a:rPr lang="en-US" sz="2800" dirty="0" smtClean="0"/>
              <a:t>Direct emissions of greenhouse gases include the tailpipe of a car or bus</a:t>
            </a:r>
          </a:p>
          <a:p>
            <a:r>
              <a:rPr lang="en-US" sz="2800" dirty="0" smtClean="0"/>
              <a:t>Indirectly, the factory where your TV was made or at the power plant where the power for light is created emits greenhouse gases.</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tomic_swirly">
  <a:themeElements>
    <a:clrScheme name="atomic_swir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tomic_swirly">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tomic_swir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tomic_swir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tomic_swir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tomic_swir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tomic_swir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tomic_swir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tomic_swir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tomic_swir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tomic_swir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tomic_swir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tomic_swir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tomic_swir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50550</TotalTime>
  <Words>338</Words>
  <Application>Microsoft Office PowerPoint</Application>
  <PresentationFormat>On-screen Show (4:3)</PresentationFormat>
  <Paragraphs>28</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ＭＳ Ｐゴシック</vt:lpstr>
      <vt:lpstr>Comic Sans MS</vt:lpstr>
      <vt:lpstr>atomic_swirly</vt:lpstr>
      <vt:lpstr>The Air Around You-Part 6  Carbon Footprints and Climate Change</vt:lpstr>
      <vt:lpstr>Earth’s Ideal Conditions</vt:lpstr>
      <vt:lpstr>PowerPoint Presentation</vt:lpstr>
      <vt:lpstr>Greenhouse Gases</vt:lpstr>
      <vt:lpstr>Greenhouse Gases</vt:lpstr>
      <vt:lpstr>Climate Change</vt:lpstr>
      <vt:lpstr>Carbon Footprint</vt:lpstr>
    </vt:vector>
  </TitlesOfParts>
  <Company>Stuttgart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Extraction</dc:title>
  <dc:creator>cmassengale</dc:creator>
  <cp:lastModifiedBy>Shawn Moore</cp:lastModifiedBy>
  <cp:revision>77</cp:revision>
  <cp:lastPrinted>2018-04-08T21:18:17Z</cp:lastPrinted>
  <dcterms:created xsi:type="dcterms:W3CDTF">2018-04-23T22:50:39Z</dcterms:created>
  <dcterms:modified xsi:type="dcterms:W3CDTF">2018-04-24T11:58:08Z</dcterms:modified>
</cp:coreProperties>
</file>