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itchFamily="4" charset="0"/>
              </a:defRPr>
            </a:lvl1pPr>
          </a:lstStyle>
          <a:p>
            <a:pPr>
              <a:defRPr/>
            </a:pPr>
            <a:fld id="{A261A52F-4848-874D-A2BB-479ACAA21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itchFamily="4" charset="0"/>
              </a:defRPr>
            </a:lvl1pPr>
          </a:lstStyle>
          <a:p>
            <a:pPr>
              <a:defRPr/>
            </a:pPr>
            <a:fld id="{242FEC81-EEE5-7A4F-A071-11031BF68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pitchFamily="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pitchFamily="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pitchFamily="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D504A-F84F-984B-86F8-B166E97B62D9}" type="slidenum">
              <a:rPr lang="en-US">
                <a:latin typeface="Comic Sans MS" pitchFamily="-112" charset="0"/>
              </a:rPr>
              <a:pPr/>
              <a:t>1</a:t>
            </a:fld>
            <a:endParaRPr lang="en-US">
              <a:latin typeface="Comic Sans MS" pitchFamily="-112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omic Sans MS" pitchFamily="-11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3596C-DD50-6244-98BF-C89AB08BBEE6}" type="slidenum">
              <a:rPr lang="en-US">
                <a:latin typeface="Comic Sans MS" pitchFamily="-112" charset="0"/>
              </a:rPr>
              <a:pPr/>
              <a:t>2</a:t>
            </a:fld>
            <a:endParaRPr lang="en-US">
              <a:latin typeface="Comic Sans MS" pitchFamily="-112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omic Sans MS" pitchFamily="-11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FEC81-EEE5-7A4F-A071-11031BF687F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40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FEC81-EEE5-7A4F-A071-11031BF687F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9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381000"/>
            <a:ext cx="5638800" cy="4800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Astronomy-Part 4 Notes:</a:t>
            </a:r>
            <a:b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</a:b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The Life Cycle of Stars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Giants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Collapsing outer layers cause core to </a:t>
            </a:r>
            <a:r>
              <a:rPr lang="en-US" altLang="en-US" dirty="0">
                <a:solidFill>
                  <a:srgbClr val="FFC000"/>
                </a:solidFill>
              </a:rPr>
              <a:t>heat up</a:t>
            </a:r>
            <a:r>
              <a:rPr lang="en-US" altLang="en-US" dirty="0"/>
              <a:t>.</a:t>
            </a:r>
          </a:p>
          <a:p>
            <a:r>
              <a:rPr lang="en-US" altLang="en-US" dirty="0" smtClean="0"/>
              <a:t>Fusion </a:t>
            </a:r>
            <a:r>
              <a:rPr lang="en-US" altLang="en-US" dirty="0"/>
              <a:t>of </a:t>
            </a:r>
            <a:r>
              <a:rPr lang="en-US" altLang="en-US" dirty="0">
                <a:solidFill>
                  <a:srgbClr val="FFC000"/>
                </a:solidFill>
              </a:rPr>
              <a:t>helium</a:t>
            </a:r>
            <a:r>
              <a:rPr lang="en-US" altLang="en-US" dirty="0"/>
              <a:t> into </a:t>
            </a:r>
            <a:r>
              <a:rPr lang="en-US" altLang="en-US" dirty="0">
                <a:solidFill>
                  <a:srgbClr val="FFC000"/>
                </a:solidFill>
              </a:rPr>
              <a:t>carbon</a:t>
            </a:r>
            <a:r>
              <a:rPr lang="en-US" altLang="en-US" dirty="0"/>
              <a:t> begins.</a:t>
            </a:r>
          </a:p>
          <a:p>
            <a:r>
              <a:rPr lang="en-US" altLang="en-US" dirty="0"/>
              <a:t>Forces regain balance.</a:t>
            </a:r>
          </a:p>
          <a:p>
            <a:r>
              <a:rPr lang="en-US" altLang="en-US" dirty="0"/>
              <a:t>Outer shell expands from 1 to at least 40 million miles across. ( 10 to 100 times larger than the Sun)</a:t>
            </a:r>
          </a:p>
          <a:p>
            <a:r>
              <a:rPr lang="en-US" altLang="en-US" dirty="0"/>
              <a:t>Red Giants last for about </a:t>
            </a:r>
            <a:r>
              <a:rPr lang="en-US" altLang="en-US" dirty="0">
                <a:solidFill>
                  <a:srgbClr val="FFC000"/>
                </a:solidFill>
              </a:rPr>
              <a:t>100 million </a:t>
            </a:r>
            <a:r>
              <a:rPr lang="en-US" altLang="en-US" dirty="0"/>
              <a:t>years.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65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Unbalanced Forces (AGAIN!)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When the Red Giant has fused all of the helium into carbon, the forces acting on the star are again </a:t>
            </a:r>
            <a:r>
              <a:rPr lang="en-US" altLang="en-US" dirty="0">
                <a:solidFill>
                  <a:srgbClr val="FFC000"/>
                </a:solidFill>
              </a:rPr>
              <a:t>unbalanced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The massive outer layers of the star again rush into the core and rebound, generating staggering amounts of </a:t>
            </a:r>
            <a:r>
              <a:rPr lang="en-US" altLang="en-US" dirty="0">
                <a:solidFill>
                  <a:srgbClr val="FFC000"/>
                </a:solidFill>
              </a:rPr>
              <a:t>energy.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30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Planetary Nebula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cloud of gas that forms around a sun-like star that is </a:t>
            </a:r>
            <a:r>
              <a:rPr lang="en-US" altLang="en-US" dirty="0" smtClean="0"/>
              <a:t>dying.</a:t>
            </a:r>
          </a:p>
          <a:p>
            <a:r>
              <a:rPr lang="en-US" altLang="en-US" dirty="0" smtClean="0">
                <a:solidFill>
                  <a:srgbClr val="FFC000"/>
                </a:solidFill>
              </a:rPr>
              <a:t>Final</a:t>
            </a:r>
            <a:r>
              <a:rPr lang="en-US" altLang="en-US" dirty="0" smtClean="0"/>
              <a:t> stages of a star.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200400"/>
            <a:ext cx="3114669" cy="350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00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Dwarf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pressure exerted on the core by the outer layers </a:t>
            </a:r>
            <a:r>
              <a:rPr lang="en-US" altLang="en-US" dirty="0">
                <a:solidFill>
                  <a:srgbClr val="FFC000"/>
                </a:solidFill>
              </a:rPr>
              <a:t>does not </a:t>
            </a:r>
            <a:r>
              <a:rPr lang="en-US" altLang="en-US" dirty="0"/>
              <a:t>produce enough energy to start carbon fusion.</a:t>
            </a:r>
          </a:p>
          <a:p>
            <a:r>
              <a:rPr lang="en-US" altLang="en-US" dirty="0"/>
              <a:t>The core is now very dense and very hot. (A tablespoon full would weigh 5 tons!)</a:t>
            </a:r>
          </a:p>
          <a:p>
            <a:r>
              <a:rPr lang="en-US" altLang="en-US" dirty="0"/>
              <a:t>A white dwarf is about </a:t>
            </a:r>
            <a:r>
              <a:rPr lang="en-US" altLang="en-US" dirty="0">
                <a:solidFill>
                  <a:srgbClr val="FFC000"/>
                </a:solidFill>
              </a:rPr>
              <a:t>8,000 miles </a:t>
            </a:r>
            <a:r>
              <a:rPr lang="en-US" altLang="en-US" dirty="0"/>
              <a:t>in diameter.</a:t>
            </a:r>
          </a:p>
          <a:p>
            <a:r>
              <a:rPr lang="en-US" altLang="en-US" dirty="0"/>
              <a:t>After 35,000 years, the core begins to </a:t>
            </a:r>
            <a:r>
              <a:rPr lang="en-US" altLang="en-US" dirty="0">
                <a:solidFill>
                  <a:srgbClr val="FFC000"/>
                </a:solidFill>
              </a:rPr>
              <a:t>cool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61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Dwarf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As the white dwarf cools, the light it gives off will fade through the </a:t>
            </a:r>
            <a:r>
              <a:rPr lang="en-US" altLang="en-US" dirty="0">
                <a:solidFill>
                  <a:srgbClr val="FFC000"/>
                </a:solidFill>
              </a:rPr>
              <a:t>visible light spectrum</a:t>
            </a:r>
            <a:r>
              <a:rPr lang="en-US" altLang="en-US" dirty="0"/>
              <a:t>, blue to red to back (no light).</a:t>
            </a:r>
          </a:p>
          <a:p>
            <a:r>
              <a:rPr lang="en-US" altLang="en-US" dirty="0"/>
              <a:t>A </a:t>
            </a:r>
            <a:r>
              <a:rPr lang="en-US" altLang="en-US" dirty="0">
                <a:solidFill>
                  <a:srgbClr val="FFC000"/>
                </a:solidFill>
              </a:rPr>
              <a:t>black dwarf </a:t>
            </a:r>
            <a:r>
              <a:rPr lang="en-US" altLang="en-US" dirty="0"/>
              <a:t>will continue to generate gravity and low energy transmissions (radio waves).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30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</a:t>
            </a:r>
            <a:r>
              <a:rPr lang="en-US" dirty="0" err="1" smtClean="0"/>
              <a:t>Supergiants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If the mass of a star is 3 times that of our sun or greater, then the Red Giant will become a </a:t>
            </a:r>
            <a:r>
              <a:rPr lang="en-US" altLang="en-US" dirty="0">
                <a:solidFill>
                  <a:srgbClr val="FFC000"/>
                </a:solidFill>
              </a:rPr>
              <a:t>Red Supergiant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When a massive </a:t>
            </a:r>
            <a:r>
              <a:rPr lang="en-US" altLang="en-US" dirty="0">
                <a:solidFill>
                  <a:srgbClr val="FFC000"/>
                </a:solidFill>
              </a:rPr>
              <a:t>Red Giant </a:t>
            </a:r>
            <a:r>
              <a:rPr lang="en-US" altLang="en-US" dirty="0"/>
              <a:t>fuses all of the helium into carbon, fusion stops and the outer layers collapse on the core.</a:t>
            </a:r>
          </a:p>
          <a:p>
            <a:r>
              <a:rPr lang="en-US" altLang="en-US" dirty="0"/>
              <a:t>This time, there is enough mass to get the core hot enough to start the fusion of carbon into iron.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73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</a:t>
            </a:r>
            <a:r>
              <a:rPr lang="en-US" dirty="0" err="1" smtClean="0"/>
              <a:t>Supergiants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Once </a:t>
            </a:r>
            <a:r>
              <a:rPr lang="en-US" altLang="en-US" dirty="0">
                <a:solidFill>
                  <a:srgbClr val="FFC000"/>
                </a:solidFill>
              </a:rPr>
              <a:t>fusion </a:t>
            </a:r>
            <a:r>
              <a:rPr lang="en-US" altLang="en-US" dirty="0"/>
              <a:t>begins, the star will expand to be between 10 and 1000 times larger than our sun. ( Out to the orbit of Uranus 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352800"/>
            <a:ext cx="4263556" cy="32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9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Supernovas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When a Supergiant fuses all of the Carbon into Iron, there is no more fuel left to </a:t>
            </a:r>
            <a:r>
              <a:rPr lang="en-US" altLang="en-US" sz="2000" dirty="0">
                <a:solidFill>
                  <a:srgbClr val="FFC000"/>
                </a:solidFill>
              </a:rPr>
              <a:t>consume</a:t>
            </a:r>
            <a:r>
              <a:rPr lang="en-US" altLang="en-US" sz="2000" dirty="0"/>
              <a:t>.</a:t>
            </a:r>
          </a:p>
          <a:p>
            <a:r>
              <a:rPr lang="en-US" altLang="en-US" sz="2000" dirty="0"/>
              <a:t>The Core of the supergiant will then collapse in less than a second, causing a massive </a:t>
            </a:r>
            <a:r>
              <a:rPr lang="en-US" altLang="en-US" sz="2000" dirty="0">
                <a:solidFill>
                  <a:srgbClr val="FFC000"/>
                </a:solidFill>
              </a:rPr>
              <a:t>explosion</a:t>
            </a:r>
            <a:r>
              <a:rPr lang="en-US" altLang="en-US" sz="2000" dirty="0"/>
              <a:t> called a supernova.</a:t>
            </a:r>
          </a:p>
          <a:p>
            <a:r>
              <a:rPr lang="en-US" altLang="en-US" sz="2000" dirty="0"/>
              <a:t>In a supernova, a massive shockwave is produced that blows away the outer layers of the star.</a:t>
            </a:r>
          </a:p>
          <a:p>
            <a:r>
              <a:rPr lang="en-US" altLang="en-US" sz="2000" dirty="0">
                <a:solidFill>
                  <a:srgbClr val="FFC000"/>
                </a:solidFill>
              </a:rPr>
              <a:t>Supernova</a:t>
            </a:r>
            <a:r>
              <a:rPr lang="en-US" altLang="en-US" sz="2000" dirty="0"/>
              <a:t> shine brighter then whole galaxies for a few years.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114800"/>
            <a:ext cx="2298701" cy="23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4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Sometimes the </a:t>
            </a:r>
            <a:r>
              <a:rPr lang="en-US" altLang="en-US" dirty="0">
                <a:solidFill>
                  <a:srgbClr val="FFC000"/>
                </a:solidFill>
              </a:rPr>
              <a:t>core</a:t>
            </a:r>
            <a:r>
              <a:rPr lang="en-US" altLang="en-US" dirty="0"/>
              <a:t> will survive the supernova.</a:t>
            </a:r>
          </a:p>
          <a:p>
            <a:r>
              <a:rPr lang="en-US" altLang="en-US" dirty="0"/>
              <a:t>If the surviving core has a mass of less than 3 solar masses, then the core becomes a </a:t>
            </a:r>
            <a:r>
              <a:rPr lang="en-US" altLang="en-US" dirty="0">
                <a:solidFill>
                  <a:srgbClr val="FFC000"/>
                </a:solidFill>
              </a:rPr>
              <a:t>neutron star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551983"/>
            <a:ext cx="262335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76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Holes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If the mass of the surviving core is greater than 3 solar masses, then a </a:t>
            </a:r>
            <a:r>
              <a:rPr lang="en-US" altLang="en-US" dirty="0">
                <a:solidFill>
                  <a:srgbClr val="FFC000"/>
                </a:solidFill>
              </a:rPr>
              <a:t>black hole </a:t>
            </a:r>
            <a:r>
              <a:rPr lang="en-US" altLang="en-US" dirty="0"/>
              <a:t>forms.</a:t>
            </a:r>
          </a:p>
          <a:p>
            <a:r>
              <a:rPr lang="en-US" altLang="en-US" dirty="0"/>
              <a:t>A black hole is a core so dense and massive that it will generate so much gravity that not even </a:t>
            </a:r>
            <a:r>
              <a:rPr lang="en-US" altLang="en-US" dirty="0">
                <a:solidFill>
                  <a:srgbClr val="FFC000"/>
                </a:solidFill>
              </a:rPr>
              <a:t>light</a:t>
            </a:r>
            <a:r>
              <a:rPr lang="en-US" altLang="en-US" dirty="0"/>
              <a:t> can escape it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Since light can’t escape a black hole, it is hard to tell what they look like or how they work.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990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Stars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95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A star is ball of plasma undergoing </a:t>
            </a:r>
            <a:r>
              <a:rPr lang="en-US" altLang="en-US" dirty="0">
                <a:solidFill>
                  <a:srgbClr val="FFC000"/>
                </a:solidFill>
              </a:rPr>
              <a:t>nuclear fusion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Stars give off large amounts of energy in the form of </a:t>
            </a:r>
            <a:r>
              <a:rPr lang="en-US" altLang="en-US" dirty="0">
                <a:solidFill>
                  <a:srgbClr val="FFC000"/>
                </a:solidFill>
              </a:rPr>
              <a:t>electromagnetic radiation</a:t>
            </a:r>
            <a:r>
              <a:rPr lang="en-US" altLang="en-US" dirty="0"/>
              <a:t>.</a:t>
            </a:r>
          </a:p>
          <a:p>
            <a:pPr>
              <a:buNone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076700"/>
            <a:ext cx="3448051" cy="241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8458200" cy="602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14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Stars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Stars </a:t>
            </a:r>
            <a:r>
              <a:rPr lang="en-US" sz="2000" dirty="0"/>
              <a:t>formed when clouds of </a:t>
            </a:r>
            <a:r>
              <a:rPr lang="en-US" sz="2000" dirty="0">
                <a:solidFill>
                  <a:srgbClr val="FFC000"/>
                </a:solidFill>
              </a:rPr>
              <a:t>hydrogen atoms </a:t>
            </a:r>
            <a:r>
              <a:rPr lang="en-US" sz="2000" dirty="0"/>
              <a:t>were brought together by gravity. </a:t>
            </a:r>
          </a:p>
          <a:p>
            <a:pPr>
              <a:defRPr/>
            </a:pPr>
            <a:r>
              <a:rPr lang="en-US" sz="2000" dirty="0"/>
              <a:t>As the clouds became increasingly dense, temperature and pressure rose dramatically and the hydrogen atoms at the center of each cloud began to </a:t>
            </a:r>
            <a:r>
              <a:rPr lang="en-US" sz="2000" dirty="0">
                <a:solidFill>
                  <a:srgbClr val="FFC000"/>
                </a:solidFill>
              </a:rPr>
              <a:t>fuse</a:t>
            </a:r>
            <a:r>
              <a:rPr lang="en-US" sz="2000" dirty="0"/>
              <a:t> into helium atoms. </a:t>
            </a:r>
          </a:p>
          <a:p>
            <a:pPr>
              <a:defRPr/>
            </a:pPr>
            <a:r>
              <a:rPr lang="en-US" sz="2000" dirty="0"/>
              <a:t>This process, called </a:t>
            </a:r>
            <a:r>
              <a:rPr lang="en-US" sz="2000" dirty="0">
                <a:solidFill>
                  <a:srgbClr val="FFC000"/>
                </a:solidFill>
              </a:rPr>
              <a:t>fusion</a:t>
            </a:r>
            <a:r>
              <a:rPr lang="en-US" sz="2000" dirty="0"/>
              <a:t>, released tremendous amounts of energy and balanced the pull of gravity, which was trying to fuse the core of each cloud into an even denser mass. </a:t>
            </a:r>
          </a:p>
          <a:p>
            <a:pPr>
              <a:defRPr/>
            </a:pPr>
            <a:r>
              <a:rPr lang="en-US" sz="2000" dirty="0"/>
              <a:t>As the two </a:t>
            </a:r>
            <a:r>
              <a:rPr lang="en-US" sz="2000" dirty="0">
                <a:solidFill>
                  <a:srgbClr val="FFC000"/>
                </a:solidFill>
              </a:rPr>
              <a:t>forces</a:t>
            </a:r>
            <a:r>
              <a:rPr lang="en-US" sz="2000" dirty="0"/>
              <a:t> (gravity and fusion) reached a balance in each cloud, a star was born. </a:t>
            </a:r>
          </a:p>
          <a:p>
            <a:pPr>
              <a:defRPr/>
            </a:pPr>
            <a:r>
              <a:rPr lang="en-US" sz="2000" dirty="0"/>
              <a:t>When a number of stars had been born, the force of gravity began attracting stars into groupings called </a:t>
            </a:r>
            <a:r>
              <a:rPr lang="en-US" sz="2000" dirty="0">
                <a:solidFill>
                  <a:srgbClr val="FFC000"/>
                </a:solidFill>
              </a:rPr>
              <a:t>galaxies</a:t>
            </a:r>
            <a:r>
              <a:rPr lang="en-US" sz="2000" dirty="0"/>
              <a:t>. Gravity also grouped galaxies into clusters and clusters into superclusters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82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Elements Form from Dying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How a star lives and dies is determined in large part by its </a:t>
            </a:r>
            <a:r>
              <a:rPr lang="en-US" sz="1800" dirty="0">
                <a:solidFill>
                  <a:srgbClr val="FFC000"/>
                </a:solidFill>
              </a:rPr>
              <a:t>size</a:t>
            </a:r>
            <a:r>
              <a:rPr lang="en-US" sz="1800" dirty="0"/>
              <a:t>. Bigger, denser stars burn hotter and run out of fuel more quickly than small or medium stars. Star death can create the temperatures and pressures necessary for star formation. </a:t>
            </a:r>
          </a:p>
          <a:p>
            <a:r>
              <a:rPr lang="en-US" sz="1800" dirty="0"/>
              <a:t>The ingredients necessary for the formation of the chemical elements are very high temperatures and aging and dying </a:t>
            </a:r>
            <a:r>
              <a:rPr lang="en-US" sz="1800" dirty="0">
                <a:solidFill>
                  <a:srgbClr val="FFC000"/>
                </a:solidFill>
              </a:rPr>
              <a:t>stars</a:t>
            </a:r>
            <a:r>
              <a:rPr lang="en-US" sz="1800" dirty="0"/>
              <a:t>.</a:t>
            </a:r>
          </a:p>
          <a:p>
            <a:r>
              <a:rPr lang="en-US" sz="1800" dirty="0"/>
              <a:t>The Goldilocks Conditions necessary for the formation of new chemical elements are stars running out of their </a:t>
            </a:r>
            <a:r>
              <a:rPr lang="en-US" sz="1800" dirty="0">
                <a:solidFill>
                  <a:srgbClr val="FFC000"/>
                </a:solidFill>
              </a:rPr>
              <a:t>fuel</a:t>
            </a:r>
            <a:r>
              <a:rPr lang="en-US" sz="1800" dirty="0"/>
              <a:t> and giant stars </a:t>
            </a:r>
            <a:r>
              <a:rPr lang="en-US" sz="1800" dirty="0">
                <a:solidFill>
                  <a:srgbClr val="FFC000"/>
                </a:solidFill>
              </a:rPr>
              <a:t>collapsing</a:t>
            </a:r>
            <a:r>
              <a:rPr lang="en-US" sz="1800" dirty="0"/>
              <a:t>. </a:t>
            </a:r>
          </a:p>
          <a:p>
            <a:r>
              <a:rPr lang="en-US" sz="1800" dirty="0"/>
              <a:t>The death of medium- and large-sized stars can generate temperatures and pressure high enough to create all the elements up through </a:t>
            </a:r>
            <a:r>
              <a:rPr lang="en-US" sz="1800" dirty="0">
                <a:solidFill>
                  <a:srgbClr val="FFC000"/>
                </a:solidFill>
              </a:rPr>
              <a:t>iron. </a:t>
            </a:r>
          </a:p>
          <a:p>
            <a:r>
              <a:rPr lang="en-US" sz="1800" dirty="0"/>
              <a:t>The death of very large-sized stars can generate temperatures and pressure high enough to create all the elements up through </a:t>
            </a:r>
            <a:r>
              <a:rPr lang="en-US" sz="1800" dirty="0">
                <a:solidFill>
                  <a:srgbClr val="FFC000"/>
                </a:solidFill>
              </a:rPr>
              <a:t>uranium</a:t>
            </a:r>
            <a:r>
              <a:rPr lang="en-US" sz="1800" dirty="0"/>
              <a:t>. </a:t>
            </a:r>
          </a:p>
          <a:p>
            <a:r>
              <a:rPr lang="en-US" sz="1800" dirty="0"/>
              <a:t>The most massive stars die in supernova explosions, which are the biggest most spectacular explosions in the Universe. A supernova can shine with the brightness of an </a:t>
            </a:r>
            <a:r>
              <a:rPr lang="en-US" sz="1800" dirty="0">
                <a:solidFill>
                  <a:srgbClr val="FFC000"/>
                </a:solidFill>
              </a:rPr>
              <a:t>entire galaxy</a:t>
            </a:r>
            <a:r>
              <a:rPr lang="en-US" sz="18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30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smtClean="0"/>
              <a:t>Elements Form From </a:t>
            </a:r>
            <a:r>
              <a:rPr lang="en-US" dirty="0" smtClean="0"/>
              <a:t>Dying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FFC000"/>
                </a:solidFill>
              </a:rPr>
              <a:t>Hydrogen and helium </a:t>
            </a:r>
            <a:r>
              <a:rPr lang="en-US" sz="1800" dirty="0"/>
              <a:t>formed in the early moments after the Big Bang. They are the simplest naturally occurring elements and were formed in great quantities as the early Universe cooled. </a:t>
            </a:r>
          </a:p>
          <a:p>
            <a:pPr>
              <a:defRPr/>
            </a:pPr>
            <a:r>
              <a:rPr lang="en-US" sz="1800" dirty="0"/>
              <a:t>Much higher temperatures and pressures are required to create bigger, more complex elements. Dying stars are the one place that provide the right conditions. </a:t>
            </a:r>
          </a:p>
          <a:p>
            <a:pPr>
              <a:defRPr/>
            </a:pPr>
            <a:r>
              <a:rPr lang="en-US" sz="1800" dirty="0"/>
              <a:t>When large stars die, they can achieve temperatures of </a:t>
            </a:r>
            <a:r>
              <a:rPr lang="en-US" sz="1800" dirty="0">
                <a:solidFill>
                  <a:srgbClr val="FFC000"/>
                </a:solidFill>
              </a:rPr>
              <a:t>3 billion degrees</a:t>
            </a:r>
            <a:r>
              <a:rPr lang="en-US" sz="1800" dirty="0"/>
              <a:t>, which is hot enough to create </a:t>
            </a:r>
            <a:r>
              <a:rPr lang="en-US" sz="1800" dirty="0">
                <a:solidFill>
                  <a:srgbClr val="FFC000"/>
                </a:solidFill>
              </a:rPr>
              <a:t>iron</a:t>
            </a:r>
            <a:r>
              <a:rPr lang="en-US" sz="1800" dirty="0"/>
              <a:t> atoms through fusion. The death of large stars can produce numerous heavy elements.</a:t>
            </a:r>
          </a:p>
          <a:p>
            <a:pPr>
              <a:defRPr/>
            </a:pPr>
            <a:r>
              <a:rPr lang="en-US" sz="1800" dirty="0"/>
              <a:t>The supernova death of a high-mass star generates many of the </a:t>
            </a:r>
            <a:r>
              <a:rPr lang="en-US" sz="1800" dirty="0">
                <a:solidFill>
                  <a:srgbClr val="FFC000"/>
                </a:solidFill>
              </a:rPr>
              <a:t>heavy elements</a:t>
            </a:r>
            <a:r>
              <a:rPr lang="en-US" sz="1800" dirty="0"/>
              <a:t> in the periodic table and disperses them into space.</a:t>
            </a:r>
          </a:p>
          <a:p>
            <a:pPr>
              <a:defRPr/>
            </a:pPr>
            <a:r>
              <a:rPr lang="en-US" sz="1800" dirty="0"/>
              <a:t>The formation of new chemical elements was only possible through the </a:t>
            </a:r>
            <a:r>
              <a:rPr lang="en-US" sz="1800" dirty="0">
                <a:solidFill>
                  <a:srgbClr val="FFC000"/>
                </a:solidFill>
              </a:rPr>
              <a:t>death of stars</a:t>
            </a:r>
            <a:r>
              <a:rPr lang="en-US" sz="1800" dirty="0"/>
              <a:t>, and the creation of these elements made a more complex Universe possible.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9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Birth of a Star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Stars are formed in a </a:t>
            </a:r>
            <a:r>
              <a:rPr lang="en-US" dirty="0" smtClean="0">
                <a:solidFill>
                  <a:srgbClr val="FFC000"/>
                </a:solidFill>
              </a:rPr>
              <a:t>nebula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C000"/>
                </a:solidFill>
              </a:rPr>
              <a:t>nebula</a:t>
            </a:r>
            <a:r>
              <a:rPr lang="en-US" dirty="0" smtClean="0"/>
              <a:t> is a very large cloud of gas and dust in space.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202385"/>
            <a:ext cx="2527550" cy="289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2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Protostars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C000"/>
                </a:solidFill>
              </a:rPr>
              <a:t>Gravity</a:t>
            </a:r>
            <a:r>
              <a:rPr lang="en-US" altLang="en-US" dirty="0"/>
              <a:t> makes dense region of gas more </a:t>
            </a:r>
            <a:r>
              <a:rPr lang="en-US" altLang="en-US" dirty="0" smtClean="0"/>
              <a:t>compact.</a:t>
            </a:r>
            <a:endParaRPr lang="en-US" altLang="en-US" dirty="0"/>
          </a:p>
          <a:p>
            <a:r>
              <a:rPr lang="en-US" altLang="en-US" dirty="0"/>
              <a:t>Soon take on a definite shape and are called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 err="1">
                <a:solidFill>
                  <a:srgbClr val="FFC000"/>
                </a:solidFill>
              </a:rPr>
              <a:t>protostars</a:t>
            </a:r>
            <a:r>
              <a:rPr lang="en-US" alt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5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Star Forms: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Once the core of a </a:t>
            </a:r>
            <a:r>
              <a:rPr lang="en-US" altLang="en-US" dirty="0" err="1"/>
              <a:t>protostar</a:t>
            </a:r>
            <a:r>
              <a:rPr lang="en-US" altLang="en-US" dirty="0"/>
              <a:t> reaches 10,000,000</a:t>
            </a:r>
            <a:r>
              <a:rPr lang="en-US" altLang="en-US" baseline="30000" dirty="0"/>
              <a:t>o </a:t>
            </a:r>
            <a:r>
              <a:rPr lang="en-US" altLang="en-US" dirty="0"/>
              <a:t>C, </a:t>
            </a:r>
            <a:r>
              <a:rPr lang="en-US" altLang="en-US" dirty="0">
                <a:solidFill>
                  <a:srgbClr val="FFC000"/>
                </a:solidFill>
              </a:rPr>
              <a:t>nuclear fusion </a:t>
            </a:r>
            <a:r>
              <a:rPr lang="en-US" altLang="en-US" dirty="0"/>
              <a:t>begins and the </a:t>
            </a:r>
            <a:r>
              <a:rPr lang="en-US" altLang="en-US" dirty="0" err="1"/>
              <a:t>protostar</a:t>
            </a:r>
            <a:r>
              <a:rPr lang="en-US" altLang="en-US" dirty="0"/>
              <a:t> ignites.</a:t>
            </a:r>
          </a:p>
          <a:p>
            <a:r>
              <a:rPr lang="en-US" altLang="en-US" dirty="0"/>
              <a:t>The </a:t>
            </a:r>
            <a:r>
              <a:rPr lang="en-US" altLang="en-US" dirty="0" err="1"/>
              <a:t>protostar</a:t>
            </a:r>
            <a:r>
              <a:rPr lang="en-US" altLang="en-US" dirty="0"/>
              <a:t> now becomes a star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733800"/>
            <a:ext cx="2659996" cy="287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2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Nuclear Fusion is the process by which two nuclei </a:t>
            </a:r>
            <a:r>
              <a:rPr lang="en-US" altLang="en-US" dirty="0">
                <a:solidFill>
                  <a:srgbClr val="FFC000"/>
                </a:solidFill>
              </a:rPr>
              <a:t>combine</a:t>
            </a:r>
            <a:r>
              <a:rPr lang="en-US" altLang="en-US" dirty="0"/>
              <a:t> to form a heavier element.</a:t>
            </a:r>
          </a:p>
          <a:p>
            <a:r>
              <a:rPr lang="en-US" altLang="en-US" dirty="0"/>
              <a:t>New stars initially will fuse </a:t>
            </a:r>
            <a:r>
              <a:rPr lang="en-US" altLang="en-US" dirty="0">
                <a:solidFill>
                  <a:srgbClr val="FFC000"/>
                </a:solidFill>
              </a:rPr>
              <a:t>hydrogen </a:t>
            </a:r>
            <a:r>
              <a:rPr lang="en-US" altLang="en-US" dirty="0"/>
              <a:t>nuclei together to form </a:t>
            </a:r>
            <a:r>
              <a:rPr lang="en-US" altLang="en-US" dirty="0">
                <a:solidFill>
                  <a:srgbClr val="FFC000"/>
                </a:solidFill>
              </a:rPr>
              <a:t>helium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6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Sequence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Once the star has ignited, it becomes a </a:t>
            </a:r>
            <a:r>
              <a:rPr lang="en-US" altLang="en-US" dirty="0">
                <a:solidFill>
                  <a:srgbClr val="FFC000"/>
                </a:solidFill>
              </a:rPr>
              <a:t>main sequence star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Main Sequence stars fuse hydrogen to form helium, releasing enormous amounts of </a:t>
            </a:r>
            <a:r>
              <a:rPr lang="en-US" altLang="en-US" dirty="0">
                <a:solidFill>
                  <a:srgbClr val="FFC000"/>
                </a:solidFill>
              </a:rPr>
              <a:t>energy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It takes about </a:t>
            </a:r>
            <a:r>
              <a:rPr lang="en-US" altLang="en-US" dirty="0">
                <a:solidFill>
                  <a:srgbClr val="FFC000"/>
                </a:solidFill>
              </a:rPr>
              <a:t>10 billion </a:t>
            </a:r>
            <a:r>
              <a:rPr lang="en-US" altLang="en-US" dirty="0"/>
              <a:t>years to consume all the hydrogen in a Main Sequence star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Main sequence stars are in the </a:t>
            </a:r>
            <a:r>
              <a:rPr lang="en-US" altLang="en-US" dirty="0" smtClean="0">
                <a:solidFill>
                  <a:srgbClr val="FFC000"/>
                </a:solidFill>
              </a:rPr>
              <a:t>stable </a:t>
            </a:r>
            <a:r>
              <a:rPr lang="en-US" altLang="en-US" dirty="0" smtClean="0"/>
              <a:t>stages of their lives.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50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C000"/>
                </a:solidFill>
              </a:rPr>
              <a:t>core</a:t>
            </a:r>
            <a:r>
              <a:rPr lang="en-US" dirty="0" smtClean="0"/>
              <a:t> of a star is where the heat is generated. The radiative and conductive zones move </a:t>
            </a:r>
            <a:r>
              <a:rPr lang="en-US" dirty="0" smtClean="0">
                <a:solidFill>
                  <a:srgbClr val="FFC000"/>
                </a:solidFill>
              </a:rPr>
              <a:t>energy</a:t>
            </a:r>
            <a:r>
              <a:rPr lang="en-US" dirty="0" smtClean="0"/>
              <a:t> out from the center of the star.</a:t>
            </a:r>
          </a:p>
          <a:p>
            <a:r>
              <a:rPr lang="en-US" dirty="0" smtClean="0"/>
              <a:t>The incredible weight of all the gas and gravity try to </a:t>
            </a:r>
            <a:r>
              <a:rPr lang="en-US" dirty="0" smtClean="0">
                <a:solidFill>
                  <a:srgbClr val="FFC000"/>
                </a:solidFill>
              </a:rPr>
              <a:t>collapse</a:t>
            </a:r>
            <a:r>
              <a:rPr lang="en-US" dirty="0" smtClean="0"/>
              <a:t> the star on its core.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800600"/>
            <a:ext cx="1995066" cy="182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9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Unbalanced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long as there is a </a:t>
            </a:r>
            <a:r>
              <a:rPr lang="en-US" dirty="0" smtClean="0">
                <a:solidFill>
                  <a:srgbClr val="FFC000"/>
                </a:solidFill>
              </a:rPr>
              <a:t>nuclear reaction </a:t>
            </a:r>
            <a:r>
              <a:rPr lang="en-US" dirty="0" smtClean="0"/>
              <a:t>taking place, the internal forces will balance the external forces.</a:t>
            </a:r>
          </a:p>
          <a:p>
            <a:r>
              <a:rPr lang="en-US" dirty="0" smtClean="0"/>
              <a:t>When the hydrogen in a main sequence star is consumed, fusion stops and the forces become </a:t>
            </a:r>
            <a:r>
              <a:rPr lang="en-US" dirty="0" smtClean="0">
                <a:solidFill>
                  <a:srgbClr val="FFC000"/>
                </a:solidFill>
              </a:rPr>
              <a:t>unbalanced</a:t>
            </a:r>
            <a:r>
              <a:rPr lang="en-US" dirty="0" smtClean="0"/>
              <a:t>. Mass and gravity cause the remaining gas to collapse on the core.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266" y="5032679"/>
            <a:ext cx="1822451" cy="182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04661"/>
      </p:ext>
    </p:extLst>
  </p:cSld>
  <p:clrMapOvr>
    <a:masterClrMapping/>
  </p:clrMapOvr>
</p:sld>
</file>

<file path=ppt/theme/theme1.xml><?xml version="1.0" encoding="utf-8"?>
<a:theme xmlns:a="http://schemas.openxmlformats.org/drawingml/2006/main" name="atomic_swirly">
  <a:themeElements>
    <a:clrScheme name="atomic_swir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tomic_swirl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tomic_swir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mic_swir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mic_swir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mic_swir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mic_swir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mic_swir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mic_swir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mic_swir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mic_swir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mic_swir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mic_swir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mic_swir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8266</TotalTime>
  <Words>1192</Words>
  <Application>Microsoft Office PowerPoint</Application>
  <PresentationFormat>On-screen Show (4:3)</PresentationFormat>
  <Paragraphs>88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ＭＳ Ｐゴシック</vt:lpstr>
      <vt:lpstr>Comic Sans MS</vt:lpstr>
      <vt:lpstr>atomic_swirly</vt:lpstr>
      <vt:lpstr>Astronomy-Part 4 Notes: The Life Cycle of Stars</vt:lpstr>
      <vt:lpstr>Stars</vt:lpstr>
      <vt:lpstr>The Birth of a Star</vt:lpstr>
      <vt:lpstr>Protostars</vt:lpstr>
      <vt:lpstr>A New Star Forms:</vt:lpstr>
      <vt:lpstr>Nuclear Fusion</vt:lpstr>
      <vt:lpstr>Main Sequence Stars</vt:lpstr>
      <vt:lpstr>Balancing Forces</vt:lpstr>
      <vt:lpstr>Unbalanced Forces</vt:lpstr>
      <vt:lpstr>Red Giants</vt:lpstr>
      <vt:lpstr>Unbalanced Forces (AGAIN!)</vt:lpstr>
      <vt:lpstr>Planetary Nebula</vt:lpstr>
      <vt:lpstr>White Dwarf Stars</vt:lpstr>
      <vt:lpstr>Black Dwarf Stars</vt:lpstr>
      <vt:lpstr>Red Supergiants</vt:lpstr>
      <vt:lpstr>Red Supergiants</vt:lpstr>
      <vt:lpstr>Supernovas</vt:lpstr>
      <vt:lpstr>Neutron Star</vt:lpstr>
      <vt:lpstr>Black Holes</vt:lpstr>
      <vt:lpstr>PowerPoint Presentation</vt:lpstr>
      <vt:lpstr>How Stars Form</vt:lpstr>
      <vt:lpstr>New Elements Form from Dying Stars</vt:lpstr>
      <vt:lpstr>New Elements Form From Dying Stars</vt:lpstr>
    </vt:vector>
  </TitlesOfParts>
  <Company>Stuttgart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Extraction</dc:title>
  <dc:creator>cmassengale</dc:creator>
  <cp:lastModifiedBy>Shawn Moore</cp:lastModifiedBy>
  <cp:revision>23</cp:revision>
  <dcterms:created xsi:type="dcterms:W3CDTF">2017-10-11T09:45:46Z</dcterms:created>
  <dcterms:modified xsi:type="dcterms:W3CDTF">2017-11-21T14:58:12Z</dcterms:modified>
</cp:coreProperties>
</file>