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4" charset="0"/>
              </a:defRPr>
            </a:lvl1pPr>
          </a:lstStyle>
          <a:p>
            <a:pPr>
              <a:defRPr/>
            </a:pPr>
            <a:fld id="{A261A52F-4848-874D-A2BB-479ACAA21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4" charset="0"/>
              </a:defRPr>
            </a:lvl1pPr>
          </a:lstStyle>
          <a:p>
            <a:pPr>
              <a:defRPr/>
            </a:pPr>
            <a:fld id="{242FEC81-EEE5-7A4F-A071-11031BF68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D504A-F84F-984B-86F8-B166E97B62D9}" type="slidenum">
              <a:rPr lang="en-US">
                <a:latin typeface="Comic Sans MS" pitchFamily="-112" charset="0"/>
              </a:rPr>
              <a:pPr/>
              <a:t>1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16CCE1B0-FB33-45D9-95C3-7F38D1484AF7}" type="slidenum">
              <a:rPr lang="en-PH" altLang="en-US" sz="1200">
                <a:solidFill>
                  <a:srgbClr val="000000"/>
                </a:solidFill>
              </a:rPr>
              <a:pPr/>
              <a:t>13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3BBF9681-9730-483B-AD2D-344018F731D0}" type="slidenum">
              <a:rPr lang="en-PH" altLang="en-US" sz="1200">
                <a:solidFill>
                  <a:srgbClr val="000000"/>
                </a:solidFill>
              </a:rPr>
              <a:pPr algn="r"/>
              <a:t>13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1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5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89CA1577-CE93-4C9B-9494-512984D0737F}" type="slidenum">
              <a:rPr lang="en-PH" altLang="en-US" sz="1200">
                <a:solidFill>
                  <a:srgbClr val="000000"/>
                </a:solidFill>
              </a:rPr>
              <a:pPr/>
              <a:t>14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C3BCECB7-46F9-40E7-AA80-874F8DC45855}" type="slidenum">
              <a:rPr lang="en-PH" altLang="en-US" sz="1200">
                <a:solidFill>
                  <a:srgbClr val="000000"/>
                </a:solidFill>
              </a:rPr>
              <a:pPr algn="r"/>
              <a:t>14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989" name="Text Box 4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231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F6DBCE20-95C6-4A46-9B10-01C33C263D35}" type="slidenum">
              <a:rPr lang="en-PH" altLang="en-US" sz="1200">
                <a:solidFill>
                  <a:srgbClr val="000000"/>
                </a:solidFill>
              </a:rPr>
              <a:pPr/>
              <a:t>15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1E325873-2BC5-46A9-963A-DF7B4AAF99D7}" type="slidenum">
              <a:rPr lang="en-PH" altLang="en-US" sz="1200">
                <a:solidFill>
                  <a:srgbClr val="000000"/>
                </a:solidFill>
              </a:rPr>
              <a:pPr algn="r"/>
              <a:t>15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4037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244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0744D534-E07F-4C57-B610-17669328646F}" type="slidenum">
              <a:rPr lang="en-PH" altLang="en-US" sz="1200">
                <a:solidFill>
                  <a:srgbClr val="000000"/>
                </a:solidFill>
              </a:rPr>
              <a:pPr/>
              <a:t>16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F49DD5BB-62AF-4E6D-8E93-33DAAD7638D2}" type="slidenum">
              <a:rPr lang="en-PH" altLang="en-US" sz="1200">
                <a:solidFill>
                  <a:srgbClr val="000000"/>
                </a:solidFill>
              </a:rPr>
              <a:pPr algn="r"/>
              <a:t>16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6085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528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3E3C47EB-0186-4E7F-82D7-2D5DD40BBE4C}" type="slidenum">
              <a:rPr lang="en-PH" altLang="en-US" sz="1200">
                <a:solidFill>
                  <a:srgbClr val="000000"/>
                </a:solidFill>
              </a:rPr>
              <a:pPr/>
              <a:t>17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5737B795-4AD2-4116-8C91-8D54BAFEDEC9}" type="slidenum">
              <a:rPr lang="en-PH" altLang="en-US" sz="1200">
                <a:solidFill>
                  <a:srgbClr val="000000"/>
                </a:solidFill>
              </a:rPr>
              <a:pPr algn="r"/>
              <a:t>17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8133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321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09C9979F-6219-4D78-B459-F756ADADA7A7}" type="slidenum">
              <a:rPr lang="en-PH" altLang="en-US" sz="1200">
                <a:solidFill>
                  <a:srgbClr val="000000"/>
                </a:solidFill>
              </a:rPr>
              <a:pPr/>
              <a:t>18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FF2C416E-0054-4838-8705-A9FC71DFFDC4}" type="slidenum">
              <a:rPr lang="en-PH" altLang="en-US" sz="1200">
                <a:solidFill>
                  <a:srgbClr val="000000"/>
                </a:solidFill>
              </a:rPr>
              <a:pPr algn="r"/>
              <a:t>18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0181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323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C23FC0BA-4A54-4146-9AB4-B9FFD8518069}" type="slidenum">
              <a:rPr lang="en-PH" altLang="en-US" sz="1200">
                <a:solidFill>
                  <a:srgbClr val="000000"/>
                </a:solidFill>
              </a:rPr>
              <a:pPr/>
              <a:t>19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BB55A431-C8FE-4960-8DB0-D6CB7C36C6BB}" type="slidenum">
              <a:rPr lang="en-PH" altLang="en-US" sz="1200">
                <a:solidFill>
                  <a:srgbClr val="000000"/>
                </a:solidFill>
              </a:rPr>
              <a:pPr algn="r"/>
              <a:t>19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5222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2229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676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F5579F46-BAC6-40D8-BA77-1237D28ACC14}" type="slidenum">
              <a:rPr lang="en-PH" altLang="en-US" sz="1200">
                <a:solidFill>
                  <a:srgbClr val="000000"/>
                </a:solidFill>
              </a:rPr>
              <a:pPr/>
              <a:t>20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B0ACD7E2-C2CD-4ABC-A621-883030EAE23F}" type="slidenum">
              <a:rPr lang="en-PH" altLang="en-US" sz="1200">
                <a:solidFill>
                  <a:srgbClr val="000000"/>
                </a:solidFill>
              </a:rPr>
              <a:pPr algn="r"/>
              <a:t>20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277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12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AF4A2304-147D-4628-8B6B-5B2CB0A9DFFA}" type="slidenum">
              <a:rPr lang="en-PH" altLang="en-US" sz="1200">
                <a:solidFill>
                  <a:srgbClr val="000000"/>
                </a:solidFill>
              </a:rPr>
              <a:pPr/>
              <a:t>4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7DEE606A-3037-47E3-BF90-268076C2E8B9}" type="slidenum">
              <a:rPr lang="en-PH" altLang="en-US" sz="1200">
                <a:solidFill>
                  <a:srgbClr val="000000"/>
                </a:solidFill>
              </a:rPr>
              <a:pPr algn="r"/>
              <a:t>4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3557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60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ABAB22D4-4262-4F8E-A653-7D230DE882EE}" type="slidenum">
              <a:rPr lang="en-PH" altLang="en-US" sz="1200">
                <a:solidFill>
                  <a:srgbClr val="000000"/>
                </a:solidFill>
              </a:rPr>
              <a:pPr/>
              <a:t>5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48EEDEA0-8D2C-40EA-9A04-FC11F912D1D8}" type="slidenum">
              <a:rPr lang="en-PH" altLang="en-US" sz="1200">
                <a:solidFill>
                  <a:srgbClr val="000000"/>
                </a:solidFill>
              </a:rPr>
              <a:pPr algn="r"/>
              <a:t>5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5605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04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01E5A5E2-9F81-493F-8C3B-865A4EF45FBE}" type="slidenum">
              <a:rPr lang="en-PH" altLang="en-US" sz="1200">
                <a:solidFill>
                  <a:srgbClr val="000000"/>
                </a:solidFill>
              </a:rPr>
              <a:pPr/>
              <a:t>7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FC34F66E-45E5-4D54-B36D-2D3E547AFFFB}" type="slidenum">
              <a:rPr lang="en-PH" altLang="en-US" sz="1200">
                <a:solidFill>
                  <a:srgbClr val="000000"/>
                </a:solidFill>
              </a:rPr>
              <a:pPr algn="r"/>
              <a:t>7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3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42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42DB7232-AFC7-42B6-BAF5-9F546001FC10}" type="slidenum">
              <a:rPr lang="en-PH" altLang="en-US" sz="1200">
                <a:solidFill>
                  <a:srgbClr val="000000"/>
                </a:solidFill>
              </a:rPr>
              <a:pPr/>
              <a:t>8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D7ACD6B5-6699-407D-9FF9-BECF31614144}" type="slidenum">
              <a:rPr lang="en-PH" altLang="en-US" sz="1200">
                <a:solidFill>
                  <a:srgbClr val="000000"/>
                </a:solidFill>
              </a:rPr>
              <a:pPr algn="r"/>
              <a:t>8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01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012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F043BFBF-F495-45CD-A134-8AAB8B2EEBDE}" type="slidenum">
              <a:rPr lang="en-PH" altLang="en-US" sz="1200">
                <a:solidFill>
                  <a:srgbClr val="000000"/>
                </a:solidFill>
              </a:rPr>
              <a:pPr/>
              <a:t>9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2FD6080A-733F-4223-9FDA-87F188865488}" type="slidenum">
              <a:rPr lang="en-PH" altLang="en-US" sz="1200">
                <a:solidFill>
                  <a:srgbClr val="000000"/>
                </a:solidFill>
              </a:rPr>
              <a:pPr algn="r"/>
              <a:t>9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49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213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A8CD313A-608E-4A50-B5D9-CE3B343B619E}" type="slidenum">
              <a:rPr lang="en-PH" altLang="en-US" sz="1200">
                <a:solidFill>
                  <a:srgbClr val="000000"/>
                </a:solidFill>
              </a:rPr>
              <a:pPr/>
              <a:t>10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40C9BC05-881C-4D31-AFFB-9CC591DF7FE2}" type="slidenum">
              <a:rPr lang="en-PH" altLang="en-US" sz="1200">
                <a:solidFill>
                  <a:srgbClr val="000000"/>
                </a:solidFill>
              </a:rPr>
              <a:pPr algn="r"/>
              <a:t>10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3797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809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9317361C-EEED-4D80-942D-53CF0B3E6C12}" type="slidenum">
              <a:rPr lang="en-PH" altLang="en-US" sz="1200">
                <a:solidFill>
                  <a:srgbClr val="000000"/>
                </a:solidFill>
              </a:rPr>
              <a:pPr/>
              <a:t>11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8EA57611-480B-45C8-B611-EFDE3F20F300}" type="slidenum">
              <a:rPr lang="en-PH" altLang="en-US" sz="1200">
                <a:solidFill>
                  <a:srgbClr val="000000"/>
                </a:solidFill>
              </a:rPr>
              <a:pPr algn="r"/>
              <a:t>11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5845" name="Text Box 4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650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719F36BB-7BAB-4979-BDFE-78A047B0CCC2}" type="slidenum">
              <a:rPr lang="en-PH" altLang="en-US" sz="1200">
                <a:solidFill>
                  <a:srgbClr val="000000"/>
                </a:solidFill>
              </a:rPr>
              <a:pPr/>
              <a:t>12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/>
            <a:fld id="{ED5AD00F-B349-4139-8C18-BDE15A75957E}" type="slidenum">
              <a:rPr lang="en-PH" altLang="en-US" sz="1200">
                <a:solidFill>
                  <a:srgbClr val="000000"/>
                </a:solidFill>
              </a:rPr>
              <a:pPr algn="r"/>
              <a:t>12</a:t>
            </a:fld>
            <a:endParaRPr lang="en-PH" altLang="en-US" sz="1200">
              <a:solidFill>
                <a:srgbClr val="000000"/>
              </a:solidFill>
            </a:endParaRPr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7893" name="Text Box 3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32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381000"/>
            <a:ext cx="5638800" cy="4800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Astronomy-Part 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6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Notes:</a:t>
            </a:r>
            <a:b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Historical Models of the Solar System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041400" y="18288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In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Ptolemy’s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model, the planets moved on small circles that in turn moved on larger circles.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743200"/>
            <a:ext cx="35814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616" y="50161"/>
            <a:ext cx="6553768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389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041400" y="18288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800" dirty="0">
                <a:solidFill>
                  <a:srgbClr val="FFC000"/>
                </a:solidFill>
                <a:latin typeface="+mj-lt"/>
              </a:rPr>
              <a:t>Ptolemy’s </a:t>
            </a:r>
            <a:r>
              <a:rPr lang="en-PH" altLang="en-US" sz="2800" dirty="0">
                <a:solidFill>
                  <a:srgbClr val="000000"/>
                </a:solidFill>
                <a:latin typeface="+mj-lt"/>
              </a:rPr>
              <a:t>“wheels-on-wheels” system fit observations better than any model that had come before.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8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800" dirty="0">
                <a:solidFill>
                  <a:srgbClr val="000000"/>
                </a:solidFill>
                <a:latin typeface="+mj-lt"/>
              </a:rPr>
              <a:t>Ptolemy’s model allowed people to predict the </a:t>
            </a:r>
            <a:r>
              <a:rPr lang="en-PH" altLang="en-US" sz="2800" dirty="0">
                <a:solidFill>
                  <a:srgbClr val="FFC000"/>
                </a:solidFill>
                <a:latin typeface="+mj-lt"/>
              </a:rPr>
              <a:t>motions</a:t>
            </a:r>
            <a:r>
              <a:rPr lang="en-PH" altLang="en-US" sz="2800" dirty="0">
                <a:solidFill>
                  <a:srgbClr val="000000"/>
                </a:solidFill>
                <a:latin typeface="+mj-lt"/>
              </a:rPr>
              <a:t> of planets years into the future.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616" y="50161"/>
            <a:ext cx="6553768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875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41400" y="18288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The Polish astronomer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Nicolaus Copernicus 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felt that Ptolemy’s model of the solar system was too complicated.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He knew about Aristarchus’s ideas when he developed the first detailed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heliocentric 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model of the solar system.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Copernicus adopted Ptolemy’s idea that planetary paths should be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perfect circles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8585"/>
            <a:ext cx="6553768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133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041400" y="18288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Like Ptolemy,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Copernicus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used a “wheels-on-wheels” model.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43200"/>
            <a:ext cx="37211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114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533400" y="17526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800" dirty="0">
                <a:solidFill>
                  <a:srgbClr val="000000"/>
                </a:solidFill>
                <a:latin typeface="+mj-lt"/>
              </a:rPr>
              <a:t>Copernicus’s model fit </a:t>
            </a:r>
            <a:r>
              <a:rPr lang="en-PH" altLang="en-US" sz="2800" dirty="0">
                <a:solidFill>
                  <a:srgbClr val="FFC000"/>
                </a:solidFill>
                <a:latin typeface="+mj-lt"/>
              </a:rPr>
              <a:t>observations</a:t>
            </a:r>
            <a:r>
              <a:rPr lang="en-PH" altLang="en-US" sz="2800" dirty="0">
                <a:solidFill>
                  <a:srgbClr val="000000"/>
                </a:solidFill>
                <a:latin typeface="+mj-lt"/>
              </a:rPr>
              <a:t> a little better than Ptolemy’s geocentric model.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8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800" dirty="0">
                <a:solidFill>
                  <a:srgbClr val="000000"/>
                </a:solidFill>
                <a:latin typeface="+mj-lt"/>
              </a:rPr>
              <a:t>Copernicus’s model is generally seen as the first step in the development of </a:t>
            </a:r>
            <a:r>
              <a:rPr lang="en-PH" altLang="en-US" sz="2800" dirty="0">
                <a:solidFill>
                  <a:srgbClr val="FFC000"/>
                </a:solidFill>
                <a:latin typeface="+mj-lt"/>
              </a:rPr>
              <a:t>modern models </a:t>
            </a:r>
            <a:r>
              <a:rPr lang="en-PH" altLang="en-US" sz="2800" dirty="0">
                <a:solidFill>
                  <a:srgbClr val="000000"/>
                </a:solidFill>
                <a:latin typeface="+mj-lt"/>
              </a:rPr>
              <a:t>of the solar system.</a:t>
            </a:r>
          </a:p>
        </p:txBody>
      </p:sp>
    </p:spTree>
    <p:extLst>
      <p:ext uri="{BB962C8B-B14F-4D97-AF65-F5344CB8AC3E}">
        <p14:creationId xmlns:p14="http://schemas.microsoft.com/office/powerpoint/2010/main" val="607604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041400" y="18288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Johannes Kepler 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was a German mathematician and astronomer.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After careful observation and analysis, he realized that planetary orbits were not circular but were more like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ellipses.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He formulated three principles, which are today known as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Kepler’s laws.</a:t>
            </a:r>
          </a:p>
        </p:txBody>
      </p:sp>
    </p:spTree>
    <p:extLst>
      <p:ext uri="{BB962C8B-B14F-4D97-AF65-F5344CB8AC3E}">
        <p14:creationId xmlns:p14="http://schemas.microsoft.com/office/powerpoint/2010/main" val="2561972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835992" y="228600"/>
            <a:ext cx="75961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PH" altLang="en-US" sz="4000" dirty="0" smtClean="0">
                <a:solidFill>
                  <a:schemeClr val="tx1"/>
                </a:solidFill>
                <a:latin typeface="+mj-lt"/>
              </a:rPr>
              <a:t>Kepler’s Laws</a:t>
            </a:r>
            <a:endParaRPr lang="en-PH" altLang="en-US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49486" y="1595554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Kepler’s first law states that planetary orbits are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ellipses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with the sun at one focus.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The second law states that planets move faster in their orbits when they are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closer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to the sun.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The third law relates the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distance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of a planet from the sun to the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time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the planet takes to go once around its orbit.</a:t>
            </a:r>
          </a:p>
        </p:txBody>
      </p:sp>
    </p:spTree>
    <p:extLst>
      <p:ext uri="{BB962C8B-B14F-4D97-AF65-F5344CB8AC3E}">
        <p14:creationId xmlns:p14="http://schemas.microsoft.com/office/powerpoint/2010/main" val="191046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41400" y="18288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7108" name="Oval 3"/>
          <p:cNvSpPr>
            <a:spLocks noChangeArrowheads="1"/>
          </p:cNvSpPr>
          <p:nvPr/>
        </p:nvSpPr>
        <p:spPr bwMode="auto">
          <a:xfrm>
            <a:off x="8472488" y="6084888"/>
            <a:ext cx="577850" cy="577850"/>
          </a:xfrm>
          <a:prstGeom prst="ellipse">
            <a:avLst/>
          </a:prstGeom>
          <a:solidFill>
            <a:srgbClr val="6699CC"/>
          </a:solidFill>
          <a:ln w="381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7109" name="AutoShape 4"/>
          <p:cNvSpPr>
            <a:spLocks noChangeArrowheads="1"/>
          </p:cNvSpPr>
          <p:nvPr/>
        </p:nvSpPr>
        <p:spPr bwMode="auto">
          <a:xfrm>
            <a:off x="8534400" y="6172200"/>
            <a:ext cx="457200" cy="228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8610600" y="6400800"/>
            <a:ext cx="11430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8801100" y="6400800"/>
            <a:ext cx="11430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7112" name="Text Box 7"/>
          <p:cNvSpPr txBox="1">
            <a:spLocks noChangeArrowheads="1"/>
          </p:cNvSpPr>
          <p:nvPr/>
        </p:nvSpPr>
        <p:spPr bwMode="auto">
          <a:xfrm>
            <a:off x="4267200" y="6477000"/>
            <a:ext cx="419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>
              <a:spcBef>
                <a:spcPts val="625"/>
              </a:spcBef>
            </a:pPr>
            <a:r>
              <a:rPr lang="en-PH" altLang="en-US" sz="1000">
                <a:solidFill>
                  <a:srgbClr val="336699"/>
                </a:solidFill>
              </a:rPr>
              <a:t>Copyright © Houghton Mifflin Harcourt Publishing Company</a:t>
            </a:r>
          </a:p>
        </p:txBody>
      </p:sp>
      <p:pic>
        <p:nvPicPr>
          <p:cNvPr id="4711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2019300"/>
            <a:ext cx="7383463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239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609600" y="228600"/>
            <a:ext cx="75961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PH" altLang="en-US" sz="4800" dirty="0" smtClean="0">
                <a:solidFill>
                  <a:schemeClr val="tx1"/>
                </a:solidFill>
                <a:latin typeface="+mj-lt"/>
              </a:rPr>
              <a:t>Galileo</a:t>
            </a:r>
            <a:endParaRPr lang="en-PH" altLang="en-US" sz="4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041400" y="18288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Galileo Galilei was a scientist who approached questions in the fashion that today we call </a:t>
            </a:r>
            <a:r>
              <a:rPr lang="en-PH" altLang="en-US" sz="2200" i="1" dirty="0">
                <a:solidFill>
                  <a:srgbClr val="FFC000"/>
                </a:solidFill>
                <a:latin typeface="+mj-lt"/>
              </a:rPr>
              <a:t>scientific methods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He significantly improved the newly invented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telescope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and used it to view celestial objects.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He observed the moons Io, Europa, </a:t>
            </a:r>
            <a:r>
              <a:rPr lang="en-PH" altLang="en-US" sz="2200" dirty="0" err="1">
                <a:solidFill>
                  <a:srgbClr val="000000"/>
                </a:solidFill>
                <a:latin typeface="+mj-lt"/>
              </a:rPr>
              <a:t>Callisto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, and Ganymede orbiting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Jupiter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. Today, these moons are known as the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Galilean satellites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3116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041400" y="18288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Galileo’s observations showed that Earth was not the only object that could be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orbited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. 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This gave support to the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heliocentric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model.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Galileo also observed that Venus went through phases similar to the phases of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Earth’s moon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These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phases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result from changes in the direction that sunlight strikes Venus as Venus orbits the sun.</a:t>
            </a:r>
          </a:p>
        </p:txBody>
      </p:sp>
    </p:spTree>
    <p:extLst>
      <p:ext uri="{BB962C8B-B14F-4D97-AF65-F5344CB8AC3E}">
        <p14:creationId xmlns:p14="http://schemas.microsoft.com/office/powerpoint/2010/main" val="1350015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center of the Solar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dirty="0">
                <a:solidFill>
                  <a:srgbClr val="000000"/>
                </a:solidFill>
                <a:latin typeface="+mj-lt"/>
              </a:rPr>
              <a:t>The </a:t>
            </a:r>
            <a:r>
              <a:rPr lang="en-PH" altLang="en-US" b="1" dirty="0">
                <a:solidFill>
                  <a:srgbClr val="FFC000"/>
                </a:solidFill>
                <a:latin typeface="+mj-lt"/>
              </a:rPr>
              <a:t>solar system</a:t>
            </a:r>
            <a:r>
              <a:rPr lang="en-PH" altLang="en-US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PH" altLang="en-US" dirty="0">
                <a:solidFill>
                  <a:srgbClr val="000000"/>
                </a:solidFill>
                <a:latin typeface="+mj-lt"/>
              </a:rPr>
              <a:t>is the sun and all of the bodies that orbit the sun</a:t>
            </a:r>
            <a:r>
              <a:rPr lang="en-PH" altLang="en-US" dirty="0" smtClean="0">
                <a:solidFill>
                  <a:srgbClr val="000000"/>
                </a:solidFill>
                <a:latin typeface="+mj-lt"/>
              </a:rPr>
              <a:t>.</a:t>
            </a:r>
            <a:endParaRPr lang="en-PH" altLang="en-US" b="1" dirty="0">
              <a:solidFill>
                <a:srgbClr val="66CC33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dirty="0">
                <a:solidFill>
                  <a:srgbClr val="000000"/>
                </a:solidFill>
                <a:latin typeface="+mj-lt"/>
              </a:rPr>
              <a:t>Our current model of the solar system is the </a:t>
            </a:r>
            <a:r>
              <a:rPr lang="en-PH" altLang="en-US" i="1" dirty="0">
                <a:solidFill>
                  <a:srgbClr val="FFC000"/>
                </a:solidFill>
                <a:latin typeface="+mj-lt"/>
              </a:rPr>
              <a:t>sun-centered</a:t>
            </a:r>
            <a:r>
              <a:rPr lang="en-PH" altLang="en-US" dirty="0">
                <a:solidFill>
                  <a:srgbClr val="FFC000"/>
                </a:solidFill>
                <a:latin typeface="+mj-lt"/>
              </a:rPr>
              <a:t>, </a:t>
            </a:r>
            <a:r>
              <a:rPr lang="en-PH" altLang="en-US" dirty="0">
                <a:solidFill>
                  <a:srgbClr val="000000"/>
                </a:solidFill>
                <a:latin typeface="+mj-lt"/>
              </a:rPr>
              <a:t>or </a:t>
            </a:r>
            <a:r>
              <a:rPr lang="en-PH" altLang="en-US" i="1" dirty="0">
                <a:solidFill>
                  <a:srgbClr val="000000"/>
                </a:solidFill>
                <a:latin typeface="+mj-lt"/>
              </a:rPr>
              <a:t>heliocentric</a:t>
            </a:r>
            <a:r>
              <a:rPr lang="en-PH" altLang="en-US" dirty="0">
                <a:solidFill>
                  <a:srgbClr val="000000"/>
                </a:solidFill>
                <a:latin typeface="+mj-lt"/>
              </a:rPr>
              <a:t>, model</a:t>
            </a:r>
            <a:r>
              <a:rPr lang="en-PH" altLang="en-US" dirty="0" smtClean="0">
                <a:solidFill>
                  <a:srgbClr val="000000"/>
                </a:solidFill>
                <a:latin typeface="+mj-lt"/>
              </a:rPr>
              <a:t>.</a:t>
            </a:r>
            <a:endParaRPr lang="en-PH" altLang="en-US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dirty="0">
                <a:solidFill>
                  <a:srgbClr val="000000"/>
                </a:solidFill>
                <a:latin typeface="+mj-lt"/>
              </a:rPr>
              <a:t>In the </a:t>
            </a:r>
            <a:r>
              <a:rPr lang="en-PH" altLang="en-US" b="1" dirty="0">
                <a:solidFill>
                  <a:srgbClr val="FFC000"/>
                </a:solidFill>
                <a:latin typeface="+mj-lt"/>
              </a:rPr>
              <a:t>heliocentric</a:t>
            </a:r>
            <a:r>
              <a:rPr lang="en-PH" altLang="en-US" dirty="0">
                <a:solidFill>
                  <a:srgbClr val="000000"/>
                </a:solidFill>
                <a:latin typeface="+mj-lt"/>
              </a:rPr>
              <a:t> model, Earth and the other planets orbit the sun.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6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041400" y="18288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 smtClean="0">
                <a:solidFill>
                  <a:srgbClr val="000000"/>
                </a:solidFill>
                <a:latin typeface="+mj-lt"/>
              </a:rPr>
              <a:t>Galileo 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demonstrated that all bodies, regardless of their mass, fall at the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same speed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He also argued that moving objects retain their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velocity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unless a force acts upon them.</a:t>
            </a:r>
          </a:p>
        </p:txBody>
      </p:sp>
    </p:spTree>
    <p:extLst>
      <p:ext uri="{BB962C8B-B14F-4D97-AF65-F5344CB8AC3E}">
        <p14:creationId xmlns:p14="http://schemas.microsoft.com/office/powerpoint/2010/main" val="14459735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center of the Solar System?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The earliest models of the solar system assumed that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Earth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was at the center, with the sun, moon, and planets circling it.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These models, which used Earth as the center, are called Earth-centered, or </a:t>
            </a:r>
            <a:r>
              <a:rPr lang="en-PH" altLang="en-US" sz="2200" b="1" dirty="0">
                <a:solidFill>
                  <a:srgbClr val="FFC000"/>
                </a:solidFill>
                <a:latin typeface="+mj-lt"/>
              </a:rPr>
              <a:t>geocentric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, models.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The heliocentric model was not generally accepted until the work of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Copernicus and Kepler 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in the late 16th to early 17th centuries.</a:t>
            </a:r>
          </a:p>
        </p:txBody>
      </p:sp>
    </p:spTree>
    <p:extLst>
      <p:ext uri="{BB962C8B-B14F-4D97-AF65-F5344CB8AC3E}">
        <p14:creationId xmlns:p14="http://schemas.microsoft.com/office/powerpoint/2010/main" val="239150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839710" y="457200"/>
            <a:ext cx="75961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PH" altLang="en-US" sz="3600" dirty="0" smtClean="0">
                <a:solidFill>
                  <a:schemeClr val="tx1"/>
                </a:solidFill>
                <a:latin typeface="+mj-lt"/>
              </a:rPr>
              <a:t>Early Models of the Solar System</a:t>
            </a:r>
            <a:endParaRPr lang="en-PH" altLang="en-US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09600" y="16764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dirty="0">
                <a:solidFill>
                  <a:srgbClr val="000000"/>
                </a:solidFill>
                <a:latin typeface="+mj-lt"/>
              </a:rPr>
              <a:t>Until </a:t>
            </a:r>
            <a:r>
              <a:rPr lang="en-PH" altLang="en-US" dirty="0">
                <a:solidFill>
                  <a:srgbClr val="FFC000"/>
                </a:solidFill>
                <a:latin typeface="+mj-lt"/>
              </a:rPr>
              <a:t>Galileo</a:t>
            </a:r>
            <a:r>
              <a:rPr lang="en-PH" altLang="en-US" dirty="0">
                <a:solidFill>
                  <a:srgbClr val="000000"/>
                </a:solidFill>
                <a:latin typeface="+mj-lt"/>
              </a:rPr>
              <a:t> improved on the telescope in 1609, people observed the heavens with the unaided eye.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dirty="0">
                <a:solidFill>
                  <a:srgbClr val="000000"/>
                </a:solidFill>
                <a:latin typeface="+mj-lt"/>
              </a:rPr>
              <a:t>To observers, it appeared that the sun, the moon, the planets, and the stars moved around </a:t>
            </a:r>
            <a:r>
              <a:rPr lang="en-PH" altLang="en-US" dirty="0">
                <a:solidFill>
                  <a:srgbClr val="FFC000"/>
                </a:solidFill>
                <a:latin typeface="+mj-lt"/>
              </a:rPr>
              <a:t>Earth</a:t>
            </a:r>
            <a:r>
              <a:rPr lang="en-PH" altLang="en-US" dirty="0">
                <a:solidFill>
                  <a:srgbClr val="000000"/>
                </a:solidFill>
                <a:latin typeface="+mj-lt"/>
              </a:rPr>
              <a:t> each day.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dirty="0">
                <a:solidFill>
                  <a:srgbClr val="000000"/>
                </a:solidFill>
                <a:latin typeface="+mj-lt"/>
              </a:rPr>
              <a:t>This caused them to conclude that Earth was </a:t>
            </a:r>
            <a:r>
              <a:rPr lang="en-PH" altLang="en-US" dirty="0">
                <a:solidFill>
                  <a:srgbClr val="FFC000"/>
                </a:solidFill>
                <a:latin typeface="+mj-lt"/>
              </a:rPr>
              <a:t>not moving </a:t>
            </a:r>
            <a:r>
              <a:rPr lang="en-PH" altLang="en-US" dirty="0">
                <a:solidFill>
                  <a:srgbClr val="000000"/>
                </a:solidFill>
                <a:latin typeface="+mj-lt"/>
              </a:rPr>
              <a:t>but was at the center of the solar system, with all other bodies </a:t>
            </a:r>
            <a:r>
              <a:rPr lang="en-PH" altLang="en-US" dirty="0">
                <a:solidFill>
                  <a:srgbClr val="FFC000"/>
                </a:solidFill>
                <a:latin typeface="+mj-lt"/>
              </a:rPr>
              <a:t>revolving</a:t>
            </a:r>
            <a:r>
              <a:rPr lang="en-PH" altLang="en-US" dirty="0">
                <a:solidFill>
                  <a:srgbClr val="000000"/>
                </a:solidFill>
                <a:latin typeface="+mj-lt"/>
              </a:rPr>
              <a:t> around it.</a:t>
            </a:r>
          </a:p>
        </p:txBody>
      </p:sp>
    </p:spTree>
    <p:extLst>
      <p:ext uri="{BB962C8B-B14F-4D97-AF65-F5344CB8AC3E}">
        <p14:creationId xmlns:p14="http://schemas.microsoft.com/office/powerpoint/2010/main" val="1489163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96590" y="18288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The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geocentric model 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of the solar system became part of ancient Greek thought beginning in the sixth century B.C.E.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The Greek philosopher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Aristotle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(384–322 B.C.E.) was among the first thinkers to propose this model.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His model placed the moon, sun, planets, and stars on a series of circles that surrounded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Earth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0"/>
            <a:ext cx="7785267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42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Geocentric 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4794" y="1765975"/>
            <a:ext cx="4194412" cy="41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4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74350" y="13716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Aristotle thought that if Earth went around the sun, then the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relative positions 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of the stars would change as Earth moves.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This apparent shift in the position of an object when viewed from different locations is known as </a:t>
            </a:r>
            <a:r>
              <a:rPr lang="en-PH" altLang="en-US" sz="2200" b="1" dirty="0">
                <a:solidFill>
                  <a:srgbClr val="FFC000"/>
                </a:solidFill>
                <a:latin typeface="+mj-lt"/>
              </a:rPr>
              <a:t>parallax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In fact, the stars are so far away that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parallax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cannot be seen with the unaided eye.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87" y="0"/>
            <a:ext cx="8230313" cy="12680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4572000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971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1041400" y="1066800"/>
            <a:ext cx="75961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/>
            <a:endParaRPr lang="en-PH" altLang="en-US" sz="2600" b="1" dirty="0">
              <a:solidFill>
                <a:srgbClr val="3399CC"/>
              </a:solidFill>
              <a:latin typeface="Verdana" panose="020B0604030504040204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3400" y="1642946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Aristarchus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, a Greek astronomer and mathematician, is reported to have proposed a heliocentric model of the solar system.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His model, however, was not widely accepted at the time.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sz="2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His attempts to measure the </a:t>
            </a:r>
            <a:r>
              <a:rPr lang="en-PH" altLang="en-US" sz="2200" dirty="0">
                <a:solidFill>
                  <a:srgbClr val="FFC000"/>
                </a:solidFill>
                <a:latin typeface="+mj-lt"/>
              </a:rPr>
              <a:t>relative distances</a:t>
            </a:r>
            <a:r>
              <a:rPr lang="en-PH" altLang="en-US" sz="2200" dirty="0">
                <a:solidFill>
                  <a:srgbClr val="000000"/>
                </a:solidFill>
                <a:latin typeface="+mj-lt"/>
              </a:rPr>
              <a:t> to the moon and the sun became a major contribution to science.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71271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Early Models of the Solar 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5831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41400" y="1828800"/>
            <a:ext cx="756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28600" indent="-2286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dirty="0">
                <a:solidFill>
                  <a:srgbClr val="FFC000"/>
                </a:solidFill>
                <a:latin typeface="+mj-lt"/>
              </a:rPr>
              <a:t>Ptolemy</a:t>
            </a:r>
            <a:r>
              <a:rPr lang="en-PH" altLang="en-US" dirty="0">
                <a:solidFill>
                  <a:srgbClr val="000000"/>
                </a:solidFill>
                <a:latin typeface="+mj-lt"/>
              </a:rPr>
              <a:t> was an astronomer, geographer, and mathematician who lived in Alexandria, Egypt.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dirty="0">
                <a:solidFill>
                  <a:srgbClr val="000000"/>
                </a:solidFill>
                <a:latin typeface="+mj-lt"/>
              </a:rPr>
              <a:t>His book, the </a:t>
            </a:r>
            <a:r>
              <a:rPr lang="en-PH" altLang="en-US" i="1" dirty="0">
                <a:solidFill>
                  <a:srgbClr val="FFC000"/>
                </a:solidFill>
                <a:latin typeface="+mj-lt"/>
              </a:rPr>
              <a:t>Almagest</a:t>
            </a:r>
            <a:r>
              <a:rPr lang="en-PH" altLang="en-US" dirty="0">
                <a:solidFill>
                  <a:srgbClr val="000000"/>
                </a:solidFill>
                <a:latin typeface="+mj-lt"/>
              </a:rPr>
              <a:t>, was based on observations of the planets going back as far as 800 years.</a:t>
            </a:r>
          </a:p>
          <a:p>
            <a:pPr eaLnBrk="1" hangingPunct="1">
              <a:buClrTx/>
              <a:buSzTx/>
              <a:buFontTx/>
              <a:buNone/>
            </a:pPr>
            <a:endParaRPr lang="en-PH" altLang="en-US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dirty="0">
                <a:solidFill>
                  <a:srgbClr val="000000"/>
                </a:solidFill>
                <a:latin typeface="+mj-lt"/>
              </a:rPr>
              <a:t>He developed a detailed </a:t>
            </a:r>
            <a:r>
              <a:rPr lang="en-PH" altLang="en-US" dirty="0">
                <a:solidFill>
                  <a:srgbClr val="FFC000"/>
                </a:solidFill>
                <a:latin typeface="+mj-lt"/>
              </a:rPr>
              <a:t>geocentric</a:t>
            </a:r>
            <a:r>
              <a:rPr lang="en-PH" altLang="en-US" dirty="0">
                <a:solidFill>
                  <a:srgbClr val="000000"/>
                </a:solidFill>
                <a:latin typeface="+mj-lt"/>
              </a:rPr>
              <a:t> model that was used by astronomers for the next 14 centuries.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137" y="220178"/>
            <a:ext cx="6553768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113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omic_swirly">
  <a:themeElements>
    <a:clrScheme name="atomic_swir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omic_swirl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tomic_swir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12634</TotalTime>
  <Words>882</Words>
  <Application>Microsoft Office PowerPoint</Application>
  <PresentationFormat>On-screen Show (4:3)</PresentationFormat>
  <Paragraphs>114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MS PGothic</vt:lpstr>
      <vt:lpstr>Arial</vt:lpstr>
      <vt:lpstr>Comic Sans MS</vt:lpstr>
      <vt:lpstr>Times New Roman</vt:lpstr>
      <vt:lpstr>Verdana</vt:lpstr>
      <vt:lpstr>ヒラギノ角ゴ Pro W3</vt:lpstr>
      <vt:lpstr>atomic_swirly</vt:lpstr>
      <vt:lpstr>Astronomy-Part 6 Notes: Historical Models of the Solar System</vt:lpstr>
      <vt:lpstr>What is the center of the Solar System?</vt:lpstr>
      <vt:lpstr>What is the center of the Solar System?</vt:lpstr>
      <vt:lpstr>PowerPoint Presentation</vt:lpstr>
      <vt:lpstr>PowerPoint Presentation</vt:lpstr>
      <vt:lpstr>The Geocentric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Stuttgart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Extraction</dc:title>
  <dc:creator>cmassengale</dc:creator>
  <cp:lastModifiedBy>Shawn Moore</cp:lastModifiedBy>
  <cp:revision>37</cp:revision>
  <dcterms:created xsi:type="dcterms:W3CDTF">2017-10-11T09:45:46Z</dcterms:created>
  <dcterms:modified xsi:type="dcterms:W3CDTF">2017-11-30T13:11:51Z</dcterms:modified>
</cp:coreProperties>
</file>