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256" r:id="rId2"/>
    <p:sldId id="274" r:id="rId3"/>
    <p:sldId id="291" r:id="rId4"/>
    <p:sldId id="273" r:id="rId5"/>
    <p:sldId id="276" r:id="rId6"/>
    <p:sldId id="277" r:id="rId7"/>
    <p:sldId id="275" r:id="rId8"/>
    <p:sldId id="278" r:id="rId9"/>
    <p:sldId id="279" r:id="rId10"/>
    <p:sldId id="280" r:id="rId11"/>
    <p:sldId id="298" r:id="rId12"/>
    <p:sldId id="281" r:id="rId13"/>
    <p:sldId id="299" r:id="rId14"/>
    <p:sldId id="300" r:id="rId15"/>
    <p:sldId id="301" r:id="rId16"/>
    <p:sldId id="282" r:id="rId17"/>
    <p:sldId id="297" r:id="rId18"/>
    <p:sldId id="285" r:id="rId19"/>
    <p:sldId id="292" r:id="rId20"/>
    <p:sldId id="293" r:id="rId21"/>
    <p:sldId id="294" r:id="rId22"/>
    <p:sldId id="295" r:id="rId23"/>
    <p:sldId id="296" r:id="rId24"/>
    <p:sldId id="302" r:id="rId25"/>
    <p:sldId id="303" r:id="rId26"/>
    <p:sldId id="304" r:id="rId27"/>
    <p:sldId id="305" r:id="rId28"/>
    <p:sldId id="286" r:id="rId29"/>
    <p:sldId id="289" r:id="rId30"/>
    <p:sldId id="290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67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pitchFamily="4" charset="0"/>
              </a:defRPr>
            </a:lvl1pPr>
          </a:lstStyle>
          <a:p>
            <a:pPr>
              <a:defRPr/>
            </a:pPr>
            <a:fld id="{A261A52F-4848-874D-A2BB-479ACAA21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pitchFamily="4" charset="0"/>
              </a:defRPr>
            </a:lvl1pPr>
          </a:lstStyle>
          <a:p>
            <a:pPr>
              <a:defRPr/>
            </a:pPr>
            <a:fld id="{242FEC81-EEE5-7A4F-A071-11031BF68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pitchFamily="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pitchFamily="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pitchFamily="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D504A-F84F-984B-86F8-B166E97B62D9}" type="slidenum">
              <a:rPr lang="en-US">
                <a:latin typeface="Comic Sans MS" pitchFamily="-112" charset="0"/>
              </a:rPr>
              <a:pPr/>
              <a:t>1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12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16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18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28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29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30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2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4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5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6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7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8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9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10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galileo.rice.edu/lib/student_work/astronomy95/astrogrobs/pleiadesbig.gif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381000"/>
            <a:ext cx="5638800" cy="4800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Astronomy-Part 1 Notes</a:t>
            </a:r>
            <a:b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</a:b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/>
            </a:r>
            <a:b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</a:b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The Structure of the Universe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What Makes Up The Universe?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latin typeface="Comic Sans MS"/>
                <a:cs typeface="Comic Sans MS"/>
              </a:rPr>
              <a:t>A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 star </a:t>
            </a:r>
            <a:r>
              <a:rPr lang="en-US" altLang="en-US" sz="2400" dirty="0" smtClean="0">
                <a:latin typeface="Comic Sans MS"/>
                <a:cs typeface="Comic Sans MS"/>
              </a:rPr>
              <a:t>is a large celestial body that is composed of gas and emits light. </a:t>
            </a: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endParaRPr lang="en-US" altLang="en-US" sz="24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latin typeface="Comic Sans MS"/>
                <a:cs typeface="Comic Sans MS"/>
              </a:rPr>
              <a:t>Most stars are composed almost entirely of hydrogen and helium.</a:t>
            </a:r>
            <a:endParaRPr lang="en-US" altLang="en-US"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Stars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</a:t>
            </a:r>
          </a:p>
          <a:p>
            <a:r>
              <a:rPr lang="en-US" dirty="0" smtClean="0"/>
              <a:t>Small</a:t>
            </a:r>
          </a:p>
          <a:p>
            <a:r>
              <a:rPr lang="en-US" dirty="0" smtClean="0"/>
              <a:t>Red</a:t>
            </a:r>
          </a:p>
          <a:p>
            <a:r>
              <a:rPr lang="en-US" dirty="0" smtClean="0"/>
              <a:t>Blue</a:t>
            </a:r>
          </a:p>
          <a:p>
            <a:r>
              <a:rPr lang="en-US" dirty="0" smtClean="0"/>
              <a:t>Yellow</a:t>
            </a:r>
          </a:p>
          <a:p>
            <a:r>
              <a:rPr lang="en-US" dirty="0" smtClean="0"/>
              <a:t>In groups</a:t>
            </a:r>
          </a:p>
          <a:p>
            <a:r>
              <a:rPr lang="en-US" dirty="0" smtClean="0"/>
              <a:t>Alone</a:t>
            </a:r>
          </a:p>
          <a:p>
            <a:pPr lvl="1"/>
            <a:r>
              <a:rPr lang="en-US" i="1" dirty="0" smtClean="0"/>
              <a:t>More later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What Makes Up The Universe?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latin typeface="Comic Sans MS"/>
                <a:cs typeface="Comic Sans MS"/>
              </a:rPr>
              <a:t>Energy is produced in the core of the star by the process of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nuclear fusion</a:t>
            </a:r>
            <a:r>
              <a:rPr lang="en-US" altLang="en-US" sz="2400" dirty="0" smtClean="0">
                <a:latin typeface="Comic Sans MS"/>
                <a:cs typeface="Comic Sans MS"/>
              </a:rPr>
              <a:t>. </a:t>
            </a: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endParaRPr lang="en-US" altLang="en-US" sz="24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latin typeface="Comic Sans MS"/>
                <a:cs typeface="Comic Sans MS"/>
              </a:rPr>
              <a:t>Energy escapes in the form of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light</a:t>
            </a:r>
            <a:r>
              <a:rPr lang="en-US" altLang="en-US" sz="2400" dirty="0" smtClean="0">
                <a:latin typeface="Comic Sans MS"/>
                <a:cs typeface="Comic Sans MS"/>
              </a:rPr>
              <a:t>, other forms of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radiation</a:t>
            </a:r>
            <a:r>
              <a:rPr lang="en-US" altLang="en-US" sz="2400" dirty="0" smtClean="0">
                <a:latin typeface="Comic Sans MS"/>
                <a:cs typeface="Comic Sans MS"/>
              </a:rPr>
              <a:t>,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heat</a:t>
            </a:r>
            <a:r>
              <a:rPr lang="en-US" altLang="en-US" sz="2400" dirty="0" smtClean="0">
                <a:latin typeface="Comic Sans MS"/>
                <a:cs typeface="Comic Sans MS"/>
              </a:rPr>
              <a:t>, and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wind</a:t>
            </a:r>
            <a:r>
              <a:rPr lang="en-US" altLang="en-US" sz="2400" dirty="0" smtClean="0">
                <a:latin typeface="Comic Sans MS"/>
                <a:cs typeface="Comic Sans MS"/>
              </a:rPr>
              <a:t>.</a:t>
            </a: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endParaRPr lang="en-US" altLang="en-US" sz="24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latin typeface="Comic Sans MS"/>
                <a:cs typeface="Comic Sans MS"/>
              </a:rPr>
              <a:t>Stars range in size from about the size of Earth to as much as 1,000 times the size of the sun.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star clusters?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Stars formed together at same time.</a:t>
            </a:r>
          </a:p>
          <a:p>
            <a:r>
              <a:rPr lang="en-US" dirty="0" smtClean="0"/>
              <a:t>Stars may be gravitationally bound together.</a:t>
            </a:r>
          </a:p>
          <a:p>
            <a:r>
              <a:rPr lang="en-US" dirty="0" smtClean="0"/>
              <a:t>Two types:  </a:t>
            </a:r>
            <a:r>
              <a:rPr lang="en-US" dirty="0" smtClean="0">
                <a:solidFill>
                  <a:srgbClr val="FF6600"/>
                </a:solidFill>
              </a:rPr>
              <a:t>open (galactic) and globular</a:t>
            </a:r>
          </a:p>
          <a:p>
            <a:endParaRPr lang="en-US" dirty="0"/>
          </a:p>
        </p:txBody>
      </p:sp>
      <p:pic>
        <p:nvPicPr>
          <p:cNvPr id="4" name="Picture 10" descr="hs-2007-18-a-we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3886200"/>
            <a:ext cx="2260473" cy="2266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Dozens to thousands of stars</a:t>
            </a:r>
          </a:p>
          <a:p>
            <a:r>
              <a:rPr lang="en-US" dirty="0" smtClean="0"/>
              <a:t>Young stars!  only a </a:t>
            </a:r>
            <a:r>
              <a:rPr lang="en-US" dirty="0" smtClean="0">
                <a:solidFill>
                  <a:srgbClr val="FF6600"/>
                </a:solidFill>
              </a:rPr>
              <a:t>few million </a:t>
            </a:r>
            <a:r>
              <a:rPr lang="en-US" dirty="0" smtClean="0"/>
              <a:t>years old</a:t>
            </a:r>
          </a:p>
          <a:p>
            <a:r>
              <a:rPr lang="en-US" dirty="0" smtClean="0"/>
              <a:t>May still be surrounded by </a:t>
            </a:r>
            <a:r>
              <a:rPr lang="en-US" dirty="0" smtClean="0">
                <a:solidFill>
                  <a:srgbClr val="FF6600"/>
                </a:solidFill>
              </a:rPr>
              <a:t>nebula</a:t>
            </a:r>
            <a:r>
              <a:rPr lang="en-US" dirty="0" smtClean="0"/>
              <a:t> from which they formed.</a:t>
            </a:r>
          </a:p>
          <a:p>
            <a:r>
              <a:rPr lang="en-US" dirty="0" smtClean="0"/>
              <a:t>Located in the spiral arms of a galaxy</a:t>
            </a:r>
          </a:p>
          <a:p>
            <a:r>
              <a:rPr lang="en-US" dirty="0" smtClean="0"/>
              <a:t>Example: </a:t>
            </a:r>
            <a:r>
              <a:rPr lang="en-US" b="1" i="1" dirty="0" smtClean="0"/>
              <a:t> Pleiades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7" descr="hs-2004-20-a-large_we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4520438"/>
            <a:ext cx="2819400" cy="2032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Globular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Millions to hundreds of millions of stars</a:t>
            </a:r>
          </a:p>
          <a:p>
            <a:r>
              <a:rPr lang="en-US" dirty="0" smtClean="0"/>
              <a:t>Old!  6 to 13 billion years</a:t>
            </a:r>
          </a:p>
          <a:p>
            <a:r>
              <a:rPr lang="en-US" dirty="0" smtClean="0"/>
              <a:t>Mostly </a:t>
            </a:r>
            <a:r>
              <a:rPr lang="en-US" dirty="0" smtClean="0">
                <a:solidFill>
                  <a:srgbClr val="FF6600"/>
                </a:solidFill>
              </a:rPr>
              <a:t>red giants and dwarfs</a:t>
            </a:r>
          </a:p>
          <a:p>
            <a:r>
              <a:rPr lang="en-US" dirty="0" smtClean="0"/>
              <a:t>Stars are clumped closely together, especially near the center of the cluster (densely)</a:t>
            </a:r>
          </a:p>
          <a:p>
            <a:r>
              <a:rPr lang="en-US" dirty="0" smtClean="0"/>
              <a:t>Surround our disk as a halo</a:t>
            </a:r>
            <a:endParaRPr lang="en-US" sz="2800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What Makes Up The Universe?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latin typeface="Comic Sans MS"/>
                <a:cs typeface="Comic Sans MS"/>
              </a:rPr>
              <a:t>A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galaxy</a:t>
            </a:r>
            <a:r>
              <a:rPr lang="en-US" altLang="en-US" sz="2400" dirty="0" smtClean="0">
                <a:latin typeface="Comic Sans MS"/>
                <a:cs typeface="Comic Sans MS"/>
              </a:rPr>
              <a:t> is a large collection of stars, gas, and dust held together by gravity.</a:t>
            </a: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endParaRPr lang="en-US" altLang="en-US" sz="24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latin typeface="Comic Sans MS"/>
                <a:cs typeface="Comic Sans MS"/>
              </a:rPr>
              <a:t>Small galaxies, called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dwarf galaxies</a:t>
            </a:r>
            <a:r>
              <a:rPr lang="en-US" altLang="en-US" sz="2400" dirty="0" smtClean="0">
                <a:latin typeface="Comic Sans MS"/>
                <a:cs typeface="Comic Sans MS"/>
              </a:rPr>
              <a:t>, may contain a few billion stars.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Giant galaxies </a:t>
            </a:r>
            <a:r>
              <a:rPr lang="en-US" altLang="en-US" sz="2400" dirty="0" smtClean="0">
                <a:latin typeface="Comic Sans MS"/>
                <a:cs typeface="Comic Sans MS"/>
              </a:rPr>
              <a:t>may contain hundreds of billions of stars.</a:t>
            </a: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endParaRPr lang="en-US" altLang="en-US" sz="24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latin typeface="Comic Sans MS"/>
                <a:cs typeface="Comic Sans MS"/>
              </a:rPr>
              <a:t>Our solar system is located in the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Milky Way galaxy</a:t>
            </a:r>
            <a:r>
              <a:rPr lang="en-US" altLang="en-US" sz="2400" dirty="0" smtClean="0">
                <a:latin typeface="Comic Sans MS"/>
                <a:cs typeface="Comic Sans MS"/>
              </a:rPr>
              <a:t>. The Milky Way is classified as a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spiral </a:t>
            </a:r>
            <a:r>
              <a:rPr lang="en-US" altLang="en-US" sz="2400" dirty="0" smtClean="0">
                <a:latin typeface="Comic Sans MS"/>
                <a:cs typeface="Comic Sans MS"/>
              </a:rPr>
              <a:t>galaxy.</a:t>
            </a:r>
            <a:endParaRPr lang="en-US" altLang="en-US"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the Milky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know what our galaxy looks like?</a:t>
            </a:r>
          </a:p>
          <a:p>
            <a:pPr>
              <a:buFont typeface="Wingdings" pitchFamily="-112" charset="2"/>
              <a:buNone/>
            </a:pPr>
            <a:r>
              <a:rPr lang="en-US" dirty="0" smtClean="0"/>
              <a:t>		We can see stars: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star clusters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nebulae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Galaxies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What Makes Up The Universe?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Spiral</a:t>
            </a:r>
            <a:r>
              <a:rPr lang="en-US" altLang="en-US" sz="2400" dirty="0" smtClean="0">
                <a:latin typeface="Comic Sans MS"/>
                <a:cs typeface="Comic Sans MS"/>
              </a:rPr>
              <a:t> galaxies are shaped like pinwheels. They have a central bulge from which two or more spiral arms extend.</a:t>
            </a: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endParaRPr lang="en-US" altLang="en-US" sz="24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Elliptical</a:t>
            </a:r>
            <a:r>
              <a:rPr lang="en-US" altLang="en-US" sz="2400" dirty="0" smtClean="0">
                <a:latin typeface="Comic Sans MS"/>
                <a:cs typeface="Comic Sans MS"/>
              </a:rPr>
              <a:t> galaxies look like spheres or ovals and do not have spiral arms.</a:t>
            </a: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endParaRPr lang="en-US" altLang="en-US" sz="24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Irregular</a:t>
            </a:r>
            <a:r>
              <a:rPr lang="en-US" altLang="en-US" sz="2400" dirty="0" smtClean="0">
                <a:latin typeface="Comic Sans MS"/>
                <a:cs typeface="Comic Sans MS"/>
              </a:rPr>
              <a:t> galaxies appear as splotchy, irregularly shaped “blobs.” They are very active areas of star formation.</a:t>
            </a:r>
            <a:endParaRPr lang="en-US" altLang="en-US"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Spiral Galaxy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Andromeda</a:t>
            </a:r>
            <a:endParaRPr lang="en-US" dirty="0"/>
          </a:p>
        </p:txBody>
      </p:sp>
      <p:pic>
        <p:nvPicPr>
          <p:cNvPr id="4" name="Picture 9" descr="m31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2209800"/>
            <a:ext cx="3810000" cy="3867150"/>
          </a:xfrm>
          <a:prstGeom prst="rect">
            <a:avLst/>
          </a:prstGeom>
          <a:noFill/>
        </p:spPr>
      </p:pic>
      <p:pic>
        <p:nvPicPr>
          <p:cNvPr id="5" name="Picture 12" descr="andromn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2860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What IS the Universe?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endParaRPr lang="en-US" altLang="en-US" sz="28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800" dirty="0" smtClean="0">
                <a:latin typeface="Comic Sans MS"/>
                <a:cs typeface="Comic Sans MS"/>
              </a:rPr>
              <a:t>The </a:t>
            </a:r>
            <a:r>
              <a:rPr lang="en-US" altLang="en-US" sz="2800" dirty="0" smtClean="0">
                <a:solidFill>
                  <a:srgbClr val="FF6600"/>
                </a:solidFill>
                <a:latin typeface="Comic Sans MS"/>
                <a:cs typeface="Comic Sans MS"/>
              </a:rPr>
              <a:t>universe</a:t>
            </a:r>
            <a:r>
              <a:rPr lang="en-US" altLang="en-US" sz="2800" dirty="0" smtClean="0">
                <a:latin typeface="Comic Sans MS"/>
                <a:cs typeface="Comic Sans MS"/>
              </a:rPr>
              <a:t> is space and all the matter and energy in it.</a:t>
            </a:r>
            <a:endParaRPr lang="en-US" altLang="en-US"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Elliptical Galaxy</a:t>
            </a:r>
            <a:endParaRPr lang="en-US" dirty="0"/>
          </a:p>
        </p:txBody>
      </p:sp>
      <p:pic>
        <p:nvPicPr>
          <p:cNvPr id="4" name="Picture 5" descr="hs-2007-08-a-large_web"/>
          <p:cNvPicPr>
            <a:picLocks noChangeAspect="1" noChangeArrowheads="1"/>
          </p:cNvPicPr>
          <p:nvPr/>
        </p:nvPicPr>
        <p:blipFill>
          <a:blip r:embed="rId2"/>
          <a:srcRect r="13351" b="24001"/>
          <a:stretch>
            <a:fillRect/>
          </a:stretch>
        </p:blipFill>
        <p:spPr bwMode="auto">
          <a:xfrm>
            <a:off x="2133600" y="1676400"/>
            <a:ext cx="4752975" cy="4638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Galaxy</a:t>
            </a:r>
            <a:endParaRPr lang="en-US" dirty="0"/>
          </a:p>
        </p:txBody>
      </p:sp>
      <p:pic>
        <p:nvPicPr>
          <p:cNvPr id="4" name="Picture 5" descr="we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2952750" cy="3333750"/>
          </a:xfrm>
          <a:prstGeom prst="rect">
            <a:avLst/>
          </a:prstGeom>
          <a:noFill/>
        </p:spPr>
      </p:pic>
      <p:pic>
        <p:nvPicPr>
          <p:cNvPr id="5" name="Picture 10" descr="2123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3581400"/>
            <a:ext cx="4606925" cy="3046413"/>
          </a:xfrm>
          <a:prstGeom prst="rect">
            <a:avLst/>
          </a:prstGeom>
          <a:noFill/>
        </p:spPr>
      </p:pic>
      <p:pic>
        <p:nvPicPr>
          <p:cNvPr id="6" name="Picture 8" descr="SMC-40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1219200"/>
            <a:ext cx="3052763" cy="2495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Galaxy-The Milky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Has about </a:t>
            </a:r>
            <a:r>
              <a:rPr lang="en-US" dirty="0" smtClean="0">
                <a:solidFill>
                  <a:srgbClr val="FF6600"/>
                </a:solidFill>
              </a:rPr>
              <a:t>200 billion </a:t>
            </a:r>
            <a:r>
              <a:rPr lang="en-US" dirty="0" smtClean="0"/>
              <a:t>stars, and lots of gas and dust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Is a </a:t>
            </a:r>
            <a:r>
              <a:rPr lang="en-US" dirty="0" smtClean="0">
                <a:solidFill>
                  <a:srgbClr val="FF6600"/>
                </a:solidFill>
              </a:rPr>
              <a:t>barred-spiral </a:t>
            </a:r>
            <a:r>
              <a:rPr lang="en-US" dirty="0" smtClean="0"/>
              <a:t>(we think)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About </a:t>
            </a:r>
            <a:r>
              <a:rPr lang="en-US" dirty="0" smtClean="0">
                <a:solidFill>
                  <a:srgbClr val="FF6600"/>
                </a:solidFill>
              </a:rPr>
              <a:t>100,000</a:t>
            </a:r>
            <a:r>
              <a:rPr lang="en-US" dirty="0" smtClean="0"/>
              <a:t> light-years wide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Our Sun is halfway to the edge, revolving at half a million miles per hour around the center of the Galaxy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Takes our Solar System about 200 million years to </a:t>
            </a:r>
            <a:r>
              <a:rPr lang="en-US" dirty="0" smtClean="0">
                <a:solidFill>
                  <a:srgbClr val="FF6600"/>
                </a:solidFill>
              </a:rPr>
              <a:t>revolve</a:t>
            </a:r>
            <a:r>
              <a:rPr lang="en-US" dirty="0" smtClean="0"/>
              <a:t> once around our galaxy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080603-milky-way_b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143000"/>
            <a:ext cx="5046663" cy="5046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“nebula”?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cloud in space</a:t>
            </a:r>
          </a:p>
          <a:p>
            <a:r>
              <a:rPr lang="en-US" sz="2800" dirty="0" smtClean="0"/>
              <a:t>Made of </a:t>
            </a:r>
            <a:r>
              <a:rPr lang="en-US" sz="2800" dirty="0" smtClean="0">
                <a:solidFill>
                  <a:srgbClr val="FF6600"/>
                </a:solidFill>
              </a:rPr>
              <a:t>gas and dust </a:t>
            </a:r>
          </a:p>
          <a:p>
            <a:pPr lvl="1"/>
            <a:r>
              <a:rPr lang="en-US" sz="2000" dirty="0" smtClean="0"/>
              <a:t>Can have </a:t>
            </a:r>
            <a:r>
              <a:rPr lang="en-US" sz="2000" dirty="0" smtClean="0">
                <a:solidFill>
                  <a:srgbClr val="FF6600"/>
                </a:solidFill>
              </a:rPr>
              <a:t>stars</a:t>
            </a:r>
            <a:r>
              <a:rPr lang="en-US" sz="2000" dirty="0" smtClean="0"/>
              <a:t> inside </a:t>
            </a:r>
          </a:p>
          <a:p>
            <a:r>
              <a:rPr lang="en-US" sz="2800" dirty="0" smtClean="0"/>
              <a:t>Most of the ones we see are inside our Milky Way Galaxy</a:t>
            </a:r>
          </a:p>
          <a:p>
            <a:r>
              <a:rPr lang="en-US" sz="2800" dirty="0" smtClean="0"/>
              <a:t>Different types.</a:t>
            </a:r>
          </a:p>
          <a:p>
            <a:endParaRPr lang="en-US" dirty="0"/>
          </a:p>
        </p:txBody>
      </p:sp>
      <p:pic>
        <p:nvPicPr>
          <p:cNvPr id="4" name="Picture 7" descr="large_web"/>
          <p:cNvPicPr>
            <a:picLocks noChangeAspect="1" noChangeArrowheads="1"/>
          </p:cNvPicPr>
          <p:nvPr/>
        </p:nvPicPr>
        <p:blipFill>
          <a:blip r:embed="rId2"/>
          <a:srcRect t="12000" b="14400"/>
          <a:stretch>
            <a:fillRect/>
          </a:stretch>
        </p:blipFill>
        <p:spPr bwMode="auto">
          <a:xfrm>
            <a:off x="4267200" y="3505200"/>
            <a:ext cx="372735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Large, Massive, Bright</a:t>
            </a:r>
          </a:p>
          <a:p>
            <a:pPr lvl="1"/>
            <a:r>
              <a:rPr lang="en-US" dirty="0" smtClean="0"/>
              <a:t>Emission Nebula</a:t>
            </a:r>
          </a:p>
          <a:p>
            <a:pPr lvl="2"/>
            <a:r>
              <a:rPr lang="en-US" dirty="0" smtClean="0"/>
              <a:t>The Hot Gas is emitting light.</a:t>
            </a:r>
            <a:endParaRPr lang="en-US" dirty="0"/>
          </a:p>
        </p:txBody>
      </p:sp>
      <p:pic>
        <p:nvPicPr>
          <p:cNvPr id="4" name="Picture 5" descr="large_we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3200400"/>
            <a:ext cx="32766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Colder, Darker Nebula</a:t>
            </a:r>
          </a:p>
          <a:p>
            <a:pPr lvl="1"/>
            <a:r>
              <a:rPr lang="en-US" dirty="0" smtClean="0"/>
              <a:t>Dark dust is blocking the gas behind it.</a:t>
            </a:r>
            <a:endParaRPr lang="en-US" dirty="0"/>
          </a:p>
        </p:txBody>
      </p:sp>
      <p:pic>
        <p:nvPicPr>
          <p:cNvPr id="4" name="Picture 5" descr="large_we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2971800"/>
            <a:ext cx="3107253" cy="2865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Leftovers from an explosion.</a:t>
            </a:r>
          </a:p>
          <a:p>
            <a:pPr lvl="1"/>
            <a:r>
              <a:rPr lang="en-US" dirty="0" smtClean="0"/>
              <a:t>Supernova remnant</a:t>
            </a:r>
          </a:p>
          <a:p>
            <a:pPr lvl="2"/>
            <a:r>
              <a:rPr lang="en-US" dirty="0" smtClean="0"/>
              <a:t>smaller, less gas.</a:t>
            </a:r>
            <a:endParaRPr lang="en-US" dirty="0"/>
          </a:p>
        </p:txBody>
      </p:sp>
      <p:pic>
        <p:nvPicPr>
          <p:cNvPr id="4" name="Picture 5" descr="large_we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2743200"/>
            <a:ext cx="3825079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How BIG is BIG?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latin typeface="Comic Sans MS"/>
                <a:cs typeface="Comic Sans MS"/>
              </a:rPr>
              <a:t>Distances between most objects in the universe are so large that astronomers measure distances using the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speed of light</a:t>
            </a:r>
            <a:r>
              <a:rPr lang="en-US" altLang="en-US" sz="2400" dirty="0" smtClean="0">
                <a:latin typeface="Comic Sans MS"/>
                <a:cs typeface="Comic Sans MS"/>
              </a:rPr>
              <a:t>.</a:t>
            </a: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endParaRPr lang="en-US" altLang="en-US" sz="24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latin typeface="Comic Sans MS"/>
                <a:cs typeface="Comic Sans MS"/>
              </a:rPr>
              <a:t>A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light-year </a:t>
            </a:r>
            <a:r>
              <a:rPr lang="en-US" altLang="en-US" sz="2400" dirty="0" smtClean="0">
                <a:latin typeface="Comic Sans MS"/>
                <a:cs typeface="Comic Sans MS"/>
              </a:rPr>
              <a:t>is the distance that light travels through space in one year.</a:t>
            </a: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endParaRPr lang="en-US" altLang="en-US" sz="24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latin typeface="Comic Sans MS"/>
                <a:cs typeface="Comic Sans MS"/>
              </a:rPr>
              <a:t>Light travels through space at about </a:t>
            </a:r>
            <a:br>
              <a:rPr lang="en-US" altLang="en-US" sz="2400" dirty="0" smtClean="0">
                <a:latin typeface="Comic Sans MS"/>
                <a:cs typeface="Comic Sans MS"/>
              </a:rPr>
            </a:br>
            <a:r>
              <a:rPr lang="en-US" altLang="en-US" sz="2400" dirty="0" smtClean="0">
                <a:latin typeface="Comic Sans MS"/>
                <a:cs typeface="Comic Sans MS"/>
              </a:rPr>
              <a:t>300,000 km/</a:t>
            </a:r>
            <a:r>
              <a:rPr lang="en-US" altLang="en-US" sz="2400" dirty="0" err="1" smtClean="0">
                <a:latin typeface="Comic Sans MS"/>
                <a:cs typeface="Comic Sans MS"/>
              </a:rPr>
              <a:t>s</a:t>
            </a:r>
            <a:r>
              <a:rPr lang="en-US" altLang="en-US" sz="2400" dirty="0" smtClean="0">
                <a:latin typeface="Comic Sans MS"/>
                <a:cs typeface="Comic Sans MS"/>
              </a:rPr>
              <a:t>, or about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9.5 trillion kilometers </a:t>
            </a:r>
            <a:r>
              <a:rPr lang="en-US" altLang="en-US" sz="2400" dirty="0" smtClean="0">
                <a:latin typeface="Comic Sans MS"/>
                <a:cs typeface="Comic Sans MS"/>
              </a:rPr>
              <a:t>in one year.</a:t>
            </a:r>
            <a:endParaRPr lang="en-US" altLang="en-US"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How BIG is BIG?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1430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66CC33"/>
              </a:buClr>
              <a:buNone/>
            </a:pPr>
            <a:endParaRPr lang="en-US" altLang="en-US" sz="2400" dirty="0" smtClean="0">
              <a:latin typeface="Verdana" panose="020B0604030504040204" pitchFamily="34" charset="0"/>
            </a:endParaRP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200" dirty="0" smtClean="0">
                <a:latin typeface="Comic Sans MS"/>
                <a:cs typeface="Comic Sans MS"/>
              </a:rPr>
              <a:t>Throughout the universe, there are areas where galaxies are densely concentrated.</a:t>
            </a:r>
          </a:p>
          <a:p>
            <a:pPr eaLnBrk="1" hangingPunct="1">
              <a:buClr>
                <a:srgbClr val="66CC33"/>
              </a:buClr>
              <a:buNone/>
            </a:pPr>
            <a:endParaRPr lang="en-US" altLang="en-US" sz="22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200" dirty="0" smtClean="0">
                <a:latin typeface="Comic Sans MS"/>
                <a:cs typeface="Comic Sans MS"/>
              </a:rPr>
              <a:t>These areas are called </a:t>
            </a:r>
            <a:r>
              <a:rPr lang="en-US" altLang="en-US" sz="2200" dirty="0" smtClean="0">
                <a:solidFill>
                  <a:srgbClr val="FF6600"/>
                </a:solidFill>
                <a:latin typeface="Comic Sans MS"/>
                <a:cs typeface="Comic Sans MS"/>
              </a:rPr>
              <a:t>clusters</a:t>
            </a:r>
            <a:r>
              <a:rPr lang="en-US" altLang="en-US" sz="2200" dirty="0" smtClean="0">
                <a:latin typeface="Comic Sans MS"/>
                <a:cs typeface="Comic Sans MS"/>
              </a:rPr>
              <a:t> and </a:t>
            </a:r>
            <a:r>
              <a:rPr lang="en-US" altLang="en-US" sz="2200" dirty="0" err="1" smtClean="0">
                <a:solidFill>
                  <a:srgbClr val="FF6600"/>
                </a:solidFill>
                <a:latin typeface="Comic Sans MS"/>
                <a:cs typeface="Comic Sans MS"/>
              </a:rPr>
              <a:t>superclusters</a:t>
            </a:r>
            <a:r>
              <a:rPr lang="en-US" altLang="en-US" sz="2200" dirty="0" smtClean="0">
                <a:latin typeface="Comic Sans MS"/>
                <a:cs typeface="Comic Sans MS"/>
              </a:rPr>
              <a:t>.</a:t>
            </a: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endParaRPr lang="en-US" altLang="en-US" sz="22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200" dirty="0" smtClean="0">
                <a:solidFill>
                  <a:srgbClr val="FF6600"/>
                </a:solidFill>
                <a:latin typeface="Comic Sans MS"/>
                <a:cs typeface="Comic Sans MS"/>
              </a:rPr>
              <a:t>Clusters</a:t>
            </a:r>
            <a:r>
              <a:rPr lang="en-US" altLang="en-US" sz="2200" dirty="0" smtClean="0">
                <a:latin typeface="Comic Sans MS"/>
                <a:cs typeface="Comic Sans MS"/>
              </a:rPr>
              <a:t> contain as many as several thousand galaxies.</a:t>
            </a: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endParaRPr lang="en-US" altLang="en-US" sz="22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200" dirty="0" err="1" smtClean="0">
                <a:solidFill>
                  <a:srgbClr val="FF6600"/>
                </a:solidFill>
                <a:latin typeface="Comic Sans MS"/>
                <a:cs typeface="Comic Sans MS"/>
              </a:rPr>
              <a:t>Superclusters</a:t>
            </a:r>
            <a:r>
              <a:rPr lang="en-US" altLang="en-US" sz="2200" dirty="0" smtClean="0">
                <a:latin typeface="Comic Sans MS"/>
                <a:cs typeface="Comic Sans MS"/>
              </a:rPr>
              <a:t> can be made up of 10 or more clusters of galaxies.</a:t>
            </a: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endParaRPr lang="en-US" altLang="en-US" sz="22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200" dirty="0" smtClean="0">
                <a:latin typeface="Comic Sans MS"/>
                <a:cs typeface="Comic Sans MS"/>
              </a:rPr>
              <a:t>The universe also contains huge spherical areas where very little matter exists. These areas are called </a:t>
            </a:r>
            <a:r>
              <a:rPr lang="en-US" altLang="en-US" sz="2200" dirty="0" smtClean="0">
                <a:solidFill>
                  <a:srgbClr val="FF6600"/>
                </a:solidFill>
                <a:latin typeface="Comic Sans MS"/>
                <a:cs typeface="Comic Sans MS"/>
              </a:rPr>
              <a:t>voids</a:t>
            </a:r>
            <a:r>
              <a:rPr lang="en-US" altLang="en-US" sz="2200" dirty="0" smtClean="0">
                <a:latin typeface="Comic Sans MS"/>
                <a:cs typeface="Comic Sans MS"/>
              </a:rPr>
              <a:t>.</a:t>
            </a:r>
            <a:endParaRPr lang="en-US" altLang="en-US" sz="22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up the Universe?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FF6600"/>
                </a:solidFill>
              </a:rPr>
              <a:t>Stars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6600"/>
                </a:solidFill>
              </a:rPr>
              <a:t>planets</a:t>
            </a:r>
          </a:p>
          <a:p>
            <a:r>
              <a:rPr lang="en-US" sz="2400" dirty="0" smtClean="0">
                <a:solidFill>
                  <a:srgbClr val="FF6600"/>
                </a:solidFill>
              </a:rPr>
              <a:t>Gas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6600"/>
                </a:solidFill>
              </a:rPr>
              <a:t>dust</a:t>
            </a:r>
          </a:p>
          <a:p>
            <a:r>
              <a:rPr lang="en-US" sz="2400" dirty="0" smtClean="0"/>
              <a:t>Organized into </a:t>
            </a:r>
            <a:r>
              <a:rPr lang="en-US" sz="2400" dirty="0" smtClean="0">
                <a:solidFill>
                  <a:srgbClr val="FF6600"/>
                </a:solidFill>
              </a:rPr>
              <a:t>star clusters</a:t>
            </a:r>
          </a:p>
          <a:p>
            <a:r>
              <a:rPr lang="en-US" sz="2400" dirty="0" smtClean="0"/>
              <a:t>Organized into </a:t>
            </a:r>
            <a:r>
              <a:rPr lang="en-US" sz="2400" dirty="0" smtClean="0">
                <a:solidFill>
                  <a:srgbClr val="FF6600"/>
                </a:solidFill>
              </a:rPr>
              <a:t>nebulae</a:t>
            </a:r>
          </a:p>
          <a:p>
            <a:r>
              <a:rPr lang="en-US" sz="2400" dirty="0" smtClean="0"/>
              <a:t>Organized into </a:t>
            </a:r>
            <a:r>
              <a:rPr lang="en-US" sz="2400" dirty="0" smtClean="0">
                <a:solidFill>
                  <a:srgbClr val="FF6600"/>
                </a:solidFill>
              </a:rPr>
              <a:t>galaxies</a:t>
            </a:r>
          </a:p>
          <a:p>
            <a:r>
              <a:rPr lang="en-US" sz="2400" dirty="0" smtClean="0"/>
              <a:t>Other things:</a:t>
            </a:r>
          </a:p>
          <a:p>
            <a:pPr lvl="1"/>
            <a:r>
              <a:rPr lang="en-US" sz="2000" dirty="0" smtClean="0">
                <a:solidFill>
                  <a:srgbClr val="FF6600"/>
                </a:solidFill>
              </a:rPr>
              <a:t>Black holes</a:t>
            </a:r>
          </a:p>
          <a:p>
            <a:pPr lvl="1"/>
            <a:r>
              <a:rPr lang="en-US" sz="2000" dirty="0" smtClean="0">
                <a:solidFill>
                  <a:srgbClr val="FF6600"/>
                </a:solidFill>
              </a:rPr>
              <a:t>Dark matter</a:t>
            </a:r>
          </a:p>
          <a:p>
            <a:pPr lvl="1"/>
            <a:r>
              <a:rPr lang="en-US" sz="2000" dirty="0" smtClean="0">
                <a:solidFill>
                  <a:srgbClr val="FF6600"/>
                </a:solidFill>
              </a:rPr>
              <a:t>Dark energy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6" descr="pleiade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667000"/>
            <a:ext cx="29718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How BIG is BIG?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latin typeface="Comic Sans MS"/>
                <a:cs typeface="Comic Sans MS"/>
              </a:rPr>
              <a:t>Astronomers have begun to think of the universe as having a structure similar to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soap bubbles</a:t>
            </a:r>
            <a:r>
              <a:rPr lang="en-US" altLang="en-US" sz="2400" dirty="0" smtClean="0">
                <a:latin typeface="Comic Sans MS"/>
                <a:cs typeface="Comic Sans MS"/>
              </a:rPr>
              <a:t>.</a:t>
            </a: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endParaRPr lang="en-US" altLang="en-US" sz="24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Clusters</a:t>
            </a:r>
            <a:r>
              <a:rPr lang="en-US" altLang="en-US" sz="2400" dirty="0" smtClean="0">
                <a:latin typeface="Comic Sans MS"/>
                <a:cs typeface="Comic Sans MS"/>
              </a:rPr>
              <a:t> and </a:t>
            </a:r>
            <a:r>
              <a:rPr lang="en-US" altLang="en-US" sz="2400" dirty="0" err="1" smtClean="0">
                <a:solidFill>
                  <a:srgbClr val="FF6600"/>
                </a:solidFill>
                <a:latin typeface="Comic Sans MS"/>
                <a:cs typeface="Comic Sans MS"/>
              </a:rPr>
              <a:t>superclusters</a:t>
            </a:r>
            <a:r>
              <a:rPr lang="en-US" altLang="en-US" sz="2400" dirty="0" smtClean="0">
                <a:latin typeface="Comic Sans MS"/>
                <a:cs typeface="Comic Sans MS"/>
              </a:rPr>
              <a:t> are located along the thin bubble walls.</a:t>
            </a: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endParaRPr lang="en-US" altLang="en-US" sz="24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latin typeface="Comic Sans MS"/>
                <a:cs typeface="Comic Sans MS"/>
              </a:rPr>
              <a:t>The interior of the bubbles are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voids</a:t>
            </a:r>
            <a:r>
              <a:rPr lang="en-US" altLang="en-US" sz="2400" dirty="0" smtClean="0">
                <a:latin typeface="Comic Sans MS"/>
                <a:cs typeface="Comic Sans MS"/>
              </a:rPr>
              <a:t>. It takes light hundreds of millions of years to cross the largest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voids</a:t>
            </a:r>
            <a:r>
              <a:rPr lang="en-US" altLang="en-US" sz="2400" dirty="0" smtClean="0">
                <a:latin typeface="Comic Sans MS"/>
                <a:cs typeface="Comic Sans MS"/>
              </a:rPr>
              <a:t>.</a:t>
            </a:r>
            <a:endParaRPr lang="en-US" altLang="en-US"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Our Place In Space.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000" dirty="0" smtClean="0">
                <a:latin typeface="Comic Sans MS"/>
                <a:cs typeface="Comic Sans MS"/>
              </a:rPr>
              <a:t>Earth is one of eight </a:t>
            </a:r>
            <a:r>
              <a:rPr lang="en-US" altLang="en-US" sz="2000" dirty="0" smtClean="0">
                <a:solidFill>
                  <a:srgbClr val="FF6600"/>
                </a:solidFill>
                <a:latin typeface="Comic Sans MS"/>
                <a:cs typeface="Comic Sans MS"/>
              </a:rPr>
              <a:t>planets</a:t>
            </a:r>
            <a:r>
              <a:rPr lang="en-US" altLang="en-US" sz="2000" dirty="0" smtClean="0">
                <a:latin typeface="Comic Sans MS"/>
                <a:cs typeface="Comic Sans MS"/>
              </a:rPr>
              <a:t> that orbit the sun, which is a </a:t>
            </a:r>
            <a:r>
              <a:rPr lang="en-US" altLang="en-US" sz="2000" dirty="0" smtClean="0">
                <a:solidFill>
                  <a:srgbClr val="FF6600"/>
                </a:solidFill>
                <a:latin typeface="Comic Sans MS"/>
                <a:cs typeface="Comic Sans MS"/>
              </a:rPr>
              <a:t>star</a:t>
            </a:r>
            <a:r>
              <a:rPr lang="en-US" altLang="en-US" sz="2000" dirty="0" smtClean="0">
                <a:latin typeface="Comic Sans MS"/>
                <a:cs typeface="Comic Sans MS"/>
              </a:rPr>
              <a:t>.</a:t>
            </a: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endParaRPr lang="en-US" altLang="en-US" sz="20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000" dirty="0" smtClean="0">
                <a:latin typeface="Comic Sans MS"/>
                <a:cs typeface="Comic Sans MS"/>
              </a:rPr>
              <a:t>A </a:t>
            </a:r>
            <a:r>
              <a:rPr lang="en-US" altLang="en-US" sz="2000" dirty="0" smtClean="0">
                <a:solidFill>
                  <a:srgbClr val="FF6600"/>
                </a:solidFill>
                <a:latin typeface="Comic Sans MS"/>
                <a:cs typeface="Comic Sans MS"/>
              </a:rPr>
              <a:t>star</a:t>
            </a:r>
            <a:r>
              <a:rPr lang="en-US" altLang="en-US" sz="2000" dirty="0" smtClean="0">
                <a:latin typeface="Comic Sans MS"/>
                <a:cs typeface="Comic Sans MS"/>
              </a:rPr>
              <a:t> is a large celestial body that is composed of gas and emits light. Stars are grouped together in structures known as galaxies.</a:t>
            </a:r>
          </a:p>
          <a:p>
            <a:pPr eaLnBrk="1" hangingPunct="1">
              <a:buClr>
                <a:srgbClr val="66CC33"/>
              </a:buClr>
              <a:buNone/>
            </a:pPr>
            <a:endParaRPr lang="en-US" altLang="en-US" sz="20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000" dirty="0" smtClean="0">
                <a:latin typeface="Comic Sans MS"/>
                <a:cs typeface="Comic Sans MS"/>
              </a:rPr>
              <a:t>A </a:t>
            </a:r>
            <a:r>
              <a:rPr lang="en-US" altLang="en-US" sz="2000" dirty="0" smtClean="0">
                <a:solidFill>
                  <a:srgbClr val="FF6600"/>
                </a:solidFill>
                <a:latin typeface="Comic Sans MS"/>
                <a:cs typeface="Comic Sans MS"/>
              </a:rPr>
              <a:t>galaxy </a:t>
            </a:r>
            <a:r>
              <a:rPr lang="en-US" altLang="en-US" sz="2000" dirty="0" smtClean="0">
                <a:latin typeface="Comic Sans MS"/>
                <a:cs typeface="Comic Sans MS"/>
              </a:rPr>
              <a:t>is a large collection of stars, gas, and dust.</a:t>
            </a:r>
          </a:p>
          <a:p>
            <a:pPr lvl="1"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000" dirty="0" smtClean="0">
                <a:latin typeface="Comic Sans MS"/>
                <a:cs typeface="Comic Sans MS"/>
              </a:rPr>
              <a:t>There are an estimated </a:t>
            </a:r>
            <a:r>
              <a:rPr lang="en-US" altLang="en-US" sz="2000" dirty="0" smtClean="0">
                <a:solidFill>
                  <a:srgbClr val="FF6600"/>
                </a:solidFill>
                <a:latin typeface="Comic Sans MS"/>
                <a:cs typeface="Comic Sans MS"/>
              </a:rPr>
              <a:t>100 billion </a:t>
            </a:r>
            <a:r>
              <a:rPr lang="en-US" altLang="en-US" sz="2000" dirty="0" smtClean="0">
                <a:latin typeface="Comic Sans MS"/>
                <a:cs typeface="Comic Sans MS"/>
              </a:rPr>
              <a:t>galaxies in the universe.</a:t>
            </a:r>
          </a:p>
          <a:p>
            <a:pPr lvl="1"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sz="2000" dirty="0" smtClean="0">
                <a:latin typeface="Comic Sans MS"/>
                <a:cs typeface="Comic Sans MS"/>
              </a:rPr>
              <a:t>Made of </a:t>
            </a:r>
            <a:r>
              <a:rPr lang="en-US" sz="2000" dirty="0" smtClean="0">
                <a:solidFill>
                  <a:srgbClr val="FF6600"/>
                </a:solidFill>
                <a:latin typeface="Comic Sans MS"/>
                <a:cs typeface="Comic Sans MS"/>
              </a:rPr>
              <a:t>billions to trillions </a:t>
            </a:r>
            <a:r>
              <a:rPr lang="en-US" sz="2000" dirty="0" smtClean="0">
                <a:latin typeface="Comic Sans MS"/>
                <a:cs typeface="Comic Sans MS"/>
              </a:rPr>
              <a:t>of stars</a:t>
            </a:r>
          </a:p>
          <a:p>
            <a:pPr lvl="1"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sz="2000" dirty="0" smtClean="0">
                <a:latin typeface="Comic Sans MS"/>
                <a:cs typeface="Comic Sans MS"/>
              </a:rPr>
              <a:t>Also may have </a:t>
            </a:r>
            <a:r>
              <a:rPr lang="en-US" sz="2000" dirty="0" smtClean="0">
                <a:solidFill>
                  <a:srgbClr val="FF6600"/>
                </a:solidFill>
                <a:latin typeface="Comic Sans MS"/>
                <a:cs typeface="Comic Sans MS"/>
              </a:rPr>
              <a:t>gas and dust </a:t>
            </a:r>
          </a:p>
          <a:p>
            <a:pPr lvl="1" eaLnBrk="1" hangingPunct="1">
              <a:buClr>
                <a:srgbClr val="66CC33"/>
              </a:buClr>
              <a:buNone/>
            </a:pPr>
            <a:endParaRPr lang="en-US" altLang="en-US" sz="2400" dirty="0" smtClean="0">
              <a:latin typeface="Verdana" panose="020B0604030504040204" pitchFamily="34" charset="0"/>
            </a:endParaRPr>
          </a:p>
          <a:p>
            <a:pPr>
              <a:buNone/>
            </a:pPr>
            <a:endParaRPr lang="en-US" dirty="0" smtClean="0"/>
          </a:p>
          <a:p>
            <a:pPr lvl="2" eaLnBrk="1" hangingPunct="1">
              <a:lnSpc>
                <a:spcPct val="90000"/>
              </a:lnSpc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What Makes Up The Universe?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latin typeface="Comic Sans MS"/>
                <a:cs typeface="Comic Sans MS"/>
              </a:rPr>
              <a:t>The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solar system </a:t>
            </a:r>
            <a:r>
              <a:rPr lang="en-US" altLang="en-US" sz="2400" dirty="0" smtClean="0">
                <a:latin typeface="Comic Sans MS"/>
                <a:cs typeface="Comic Sans MS"/>
              </a:rPr>
              <a:t>is the collection of large and small bodies that orbit our central star, the sun.</a:t>
            </a: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endParaRPr lang="en-US" altLang="en-US" sz="24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latin typeface="Comic Sans MS"/>
                <a:cs typeface="Comic Sans MS"/>
              </a:rPr>
              <a:t>The solar system has eight bodies called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planets</a:t>
            </a:r>
            <a:r>
              <a:rPr lang="en-US" altLang="en-US" sz="2400" dirty="0" smtClean="0">
                <a:latin typeface="Comic Sans MS"/>
                <a:cs typeface="Comic Sans MS"/>
              </a:rPr>
              <a:t>, which are generally larger than the other bodies.</a:t>
            </a: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endParaRPr lang="en-US" altLang="en-US" sz="24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latin typeface="Comic Sans MS"/>
                <a:cs typeface="Comic Sans MS"/>
              </a:rPr>
              <a:t>A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planet</a:t>
            </a:r>
            <a:r>
              <a:rPr lang="en-US" altLang="en-US" sz="2400" dirty="0" smtClean="0">
                <a:latin typeface="Comic Sans MS"/>
                <a:cs typeface="Comic Sans MS"/>
              </a:rPr>
              <a:t> is a spherical body that orbits the sun.</a:t>
            </a:r>
            <a:endParaRPr lang="en-US" altLang="en-US" sz="2400" dirty="0">
              <a:latin typeface="Comic Sans MS"/>
              <a:cs typeface="Comic Sans MS"/>
            </a:endParaRPr>
          </a:p>
        </p:txBody>
      </p:sp>
      <p:pic>
        <p:nvPicPr>
          <p:cNvPr id="4" name="Picture 9" descr="6-8-G_CNLAESE589411_87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572000"/>
            <a:ext cx="3060700" cy="192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What Makes Up The Universe?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latin typeface="Comic Sans MS"/>
                <a:cs typeface="Comic Sans MS"/>
              </a:rPr>
              <a:t>The four planets that orbit nearest to the sun are called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terrestrial planets</a:t>
            </a:r>
            <a:r>
              <a:rPr lang="en-US" altLang="en-US" sz="2400" dirty="0" smtClean="0">
                <a:latin typeface="Comic Sans MS"/>
                <a:cs typeface="Comic Sans MS"/>
              </a:rPr>
              <a:t>.</a:t>
            </a: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endParaRPr lang="en-US" altLang="en-US" sz="24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latin typeface="Comic Sans MS"/>
                <a:cs typeface="Comic Sans MS"/>
              </a:rPr>
              <a:t>The terrestrial planets are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Mercury, Venus, Earth, and Mars</a:t>
            </a:r>
            <a:r>
              <a:rPr lang="en-US" altLang="en-US" sz="2400" dirty="0" smtClean="0">
                <a:latin typeface="Comic Sans MS"/>
                <a:cs typeface="Comic Sans MS"/>
              </a:rPr>
              <a:t>.</a:t>
            </a: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endParaRPr lang="en-US" altLang="en-US" sz="24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latin typeface="Comic Sans MS"/>
                <a:cs typeface="Comic Sans MS"/>
              </a:rPr>
              <a:t>The terrestrial planets are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rocky, dense, and relatively small.</a:t>
            </a:r>
            <a:endParaRPr lang="en-US" altLang="en-US" sz="2400" dirty="0">
              <a:solidFill>
                <a:srgbClr val="FF66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What Makes Up The Universe?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latin typeface="Comic Sans MS"/>
                <a:cs typeface="Comic Sans MS"/>
              </a:rPr>
              <a:t>Earth is a special place because it has just the right combination of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conditions</a:t>
            </a:r>
            <a:r>
              <a:rPr lang="en-US" altLang="en-US" sz="2400" dirty="0" smtClean="0">
                <a:latin typeface="Comic Sans MS"/>
                <a:cs typeface="Comic Sans MS"/>
              </a:rPr>
              <a:t> to support life.</a:t>
            </a: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endParaRPr lang="en-US" altLang="en-US" sz="24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latin typeface="Comic Sans MS"/>
                <a:cs typeface="Comic Sans MS"/>
              </a:rPr>
              <a:t>The presence of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air</a:t>
            </a:r>
            <a:r>
              <a:rPr lang="en-US" altLang="en-US" sz="2400" dirty="0" smtClean="0">
                <a:latin typeface="Comic Sans MS"/>
                <a:cs typeface="Comic Sans MS"/>
              </a:rPr>
              <a:t> and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water</a:t>
            </a:r>
            <a:r>
              <a:rPr lang="en-US" altLang="en-US" sz="2400" dirty="0" smtClean="0">
                <a:latin typeface="Comic Sans MS"/>
                <a:cs typeface="Comic Sans MS"/>
              </a:rPr>
              <a:t> supports the growth and development of plants and animals.</a:t>
            </a: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endParaRPr lang="en-US" altLang="en-US" sz="24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latin typeface="Comic Sans MS"/>
                <a:cs typeface="Comic Sans MS"/>
              </a:rPr>
              <a:t>The atmosphere contains an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ozone layer </a:t>
            </a:r>
            <a:r>
              <a:rPr lang="en-US" altLang="en-US" sz="2400" dirty="0" smtClean="0">
                <a:latin typeface="Comic Sans MS"/>
                <a:cs typeface="Comic Sans MS"/>
              </a:rPr>
              <a:t>that absorbs harmful solar radiation and other gases that keep Earth warm enough for life to exist.</a:t>
            </a:r>
            <a:endParaRPr lang="en-US" altLang="en-US"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What Makes Up The Universe?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latin typeface="Comic Sans MS"/>
                <a:cs typeface="Comic Sans MS"/>
              </a:rPr>
              <a:t>The four planets that orbit farthest from the sun are called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gas giant </a:t>
            </a:r>
            <a:r>
              <a:rPr lang="en-US" altLang="en-US" sz="2400" dirty="0" smtClean="0">
                <a:latin typeface="Comic Sans MS"/>
                <a:cs typeface="Comic Sans MS"/>
              </a:rPr>
              <a:t>planets.</a:t>
            </a: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endParaRPr lang="en-US" altLang="en-US" sz="24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latin typeface="Comic Sans MS"/>
                <a:cs typeface="Comic Sans MS"/>
              </a:rPr>
              <a:t>The gas giant planets are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Jupiter, Saturn, Uranus, and Neptune. </a:t>
            </a: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endParaRPr lang="en-US" altLang="en-US" sz="24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latin typeface="Comic Sans MS"/>
                <a:cs typeface="Comic Sans MS"/>
              </a:rPr>
              <a:t>The gas giant planets have thick,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gaseous</a:t>
            </a:r>
            <a:r>
              <a:rPr lang="en-US" altLang="en-US" sz="2400" dirty="0" smtClean="0">
                <a:latin typeface="Comic Sans MS"/>
                <a:cs typeface="Comic Sans MS"/>
              </a:rPr>
              <a:t> atmospheres; small,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rocky cores</a:t>
            </a:r>
            <a:r>
              <a:rPr lang="en-US" altLang="en-US" sz="2400" dirty="0" smtClean="0">
                <a:latin typeface="Comic Sans MS"/>
                <a:cs typeface="Comic Sans MS"/>
              </a:rPr>
              <a:t>; and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ring systems </a:t>
            </a:r>
            <a:r>
              <a:rPr lang="en-US" altLang="en-US" sz="2400" dirty="0" smtClean="0">
                <a:latin typeface="Comic Sans MS"/>
                <a:cs typeface="Comic Sans MS"/>
              </a:rPr>
              <a:t>of ice, rock, and dust.</a:t>
            </a:r>
            <a:endParaRPr lang="en-US" altLang="en-US"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What Makes Up The Universe?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latin typeface="Comic Sans MS"/>
                <a:cs typeface="Comic Sans MS"/>
              </a:rPr>
              <a:t>Orbiting most of the planets are smaller bodies called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moons</a:t>
            </a:r>
            <a:r>
              <a:rPr lang="en-US" altLang="en-US" sz="2400" dirty="0" smtClean="0">
                <a:latin typeface="Comic Sans MS"/>
                <a:cs typeface="Comic Sans MS"/>
              </a:rPr>
              <a:t>. Earth has only one moon, but Jupiter has more than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60.</a:t>
            </a: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endParaRPr lang="en-US" altLang="en-US" sz="24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latin typeface="Comic Sans MS"/>
                <a:cs typeface="Comic Sans MS"/>
              </a:rPr>
              <a:t>The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solar system </a:t>
            </a:r>
            <a:r>
              <a:rPr lang="en-US" altLang="en-US" sz="2400" dirty="0" smtClean="0">
                <a:latin typeface="Comic Sans MS"/>
                <a:cs typeface="Comic Sans MS"/>
              </a:rPr>
              <a:t>has other small bodies, including dwarf planets, comets, asteroids, and meteoroids.</a:t>
            </a: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endParaRPr lang="en-US" altLang="en-US" sz="24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latin typeface="Comic Sans MS"/>
                <a:cs typeface="Comic Sans MS"/>
              </a:rPr>
              <a:t>Altogether, there are up to </a:t>
            </a:r>
            <a:r>
              <a:rPr lang="en-US" alt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a trillion </a:t>
            </a:r>
            <a:r>
              <a:rPr lang="en-US" altLang="en-US" sz="2400" dirty="0" smtClean="0">
                <a:latin typeface="Comic Sans MS"/>
                <a:cs typeface="Comic Sans MS"/>
              </a:rPr>
              <a:t>small bodies in the solar system.</a:t>
            </a:r>
            <a:endParaRPr lang="en-US" altLang="en-US"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omic_swirly">
  <a:themeElements>
    <a:clrScheme name="atomic_swir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tomic_swirl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tomic_swir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ic_swir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ic_swir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ic_swir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ic_swir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ic_swir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24578</TotalTime>
  <Words>1112</Words>
  <Application>Microsoft Office PowerPoint</Application>
  <PresentationFormat>On-screen Show (4:3)</PresentationFormat>
  <Paragraphs>169</Paragraphs>
  <Slides>30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ＭＳ Ｐゴシック</vt:lpstr>
      <vt:lpstr>Comic Sans MS</vt:lpstr>
      <vt:lpstr>Times</vt:lpstr>
      <vt:lpstr>Verdana</vt:lpstr>
      <vt:lpstr>Wingdings</vt:lpstr>
      <vt:lpstr>atomic_swirly</vt:lpstr>
      <vt:lpstr>Astronomy-Part 1 Notes  The Structure of the Universe</vt:lpstr>
      <vt:lpstr>What IS the Universe?</vt:lpstr>
      <vt:lpstr>What makes up the Universe?</vt:lpstr>
      <vt:lpstr>Our Place In Space.</vt:lpstr>
      <vt:lpstr>What Makes Up The Universe?</vt:lpstr>
      <vt:lpstr>What Makes Up The Universe?</vt:lpstr>
      <vt:lpstr>What Makes Up The Universe?</vt:lpstr>
      <vt:lpstr>What Makes Up The Universe?</vt:lpstr>
      <vt:lpstr>What Makes Up The Universe?</vt:lpstr>
      <vt:lpstr>What Makes Up The Universe?</vt:lpstr>
      <vt:lpstr>Types of Stars</vt:lpstr>
      <vt:lpstr>What Makes Up The Universe?</vt:lpstr>
      <vt:lpstr>What are star clusters?</vt:lpstr>
      <vt:lpstr>Open Clusters</vt:lpstr>
      <vt:lpstr>Globular Clusters</vt:lpstr>
      <vt:lpstr>What Makes Up The Universe?</vt:lpstr>
      <vt:lpstr>Mapping the Milky Way</vt:lpstr>
      <vt:lpstr>What Makes Up The Universe?</vt:lpstr>
      <vt:lpstr>Spiral Galaxy</vt:lpstr>
      <vt:lpstr>Elliptical Galaxy</vt:lpstr>
      <vt:lpstr>Irregular Galaxy</vt:lpstr>
      <vt:lpstr>Our Galaxy-The Milky Way</vt:lpstr>
      <vt:lpstr>PowerPoint Presentation</vt:lpstr>
      <vt:lpstr>What is a “nebula”?</vt:lpstr>
      <vt:lpstr>PowerPoint Presentation</vt:lpstr>
      <vt:lpstr>PowerPoint Presentation</vt:lpstr>
      <vt:lpstr>PowerPoint Presentation</vt:lpstr>
      <vt:lpstr>How BIG is BIG?</vt:lpstr>
      <vt:lpstr>How BIG is BIG?</vt:lpstr>
      <vt:lpstr>How BIG is BIG?</vt:lpstr>
    </vt:vector>
  </TitlesOfParts>
  <Company>Stuttgart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Extraction</dc:title>
  <dc:creator>cmassengale</dc:creator>
  <cp:lastModifiedBy>Shawn Moore</cp:lastModifiedBy>
  <cp:revision>18</cp:revision>
  <dcterms:created xsi:type="dcterms:W3CDTF">2017-10-11T09:45:46Z</dcterms:created>
  <dcterms:modified xsi:type="dcterms:W3CDTF">2017-10-23T15:37:25Z</dcterms:modified>
</cp:coreProperties>
</file>